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02" r:id="rId2"/>
    <p:sldId id="353" r:id="rId3"/>
    <p:sldId id="326" r:id="rId4"/>
    <p:sldId id="325" r:id="rId5"/>
    <p:sldId id="262" r:id="rId6"/>
    <p:sldId id="263" r:id="rId7"/>
    <p:sldId id="333" r:id="rId8"/>
    <p:sldId id="332" r:id="rId9"/>
    <p:sldId id="331" r:id="rId10"/>
    <p:sldId id="264" r:id="rId11"/>
    <p:sldId id="581" r:id="rId12"/>
    <p:sldId id="352" r:id="rId13"/>
    <p:sldId id="582" r:id="rId14"/>
    <p:sldId id="583" r:id="rId15"/>
    <p:sldId id="349" r:id="rId16"/>
    <p:sldId id="348" r:id="rId17"/>
    <p:sldId id="347" r:id="rId18"/>
    <p:sldId id="346" r:id="rId19"/>
    <p:sldId id="345" r:id="rId20"/>
    <p:sldId id="265" r:id="rId21"/>
    <p:sldId id="266" r:id="rId22"/>
    <p:sldId id="360" r:id="rId23"/>
    <p:sldId id="284" r:id="rId24"/>
    <p:sldId id="359" r:id="rId25"/>
    <p:sldId id="267" r:id="rId26"/>
    <p:sldId id="260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1" autoAdjust="0"/>
    <p:restoredTop sz="83953" autoAdjust="0"/>
  </p:normalViewPr>
  <p:slideViewPr>
    <p:cSldViewPr>
      <p:cViewPr varScale="1">
        <p:scale>
          <a:sx n="57" d="100"/>
          <a:sy n="57" d="100"/>
        </p:scale>
        <p:origin x="1661" y="43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EE738-0C96-4BFB-BB26-B6064E7DD2FA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BBF55-069D-4C7E-9154-78DDAC741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past, class ran a little short and is pretty math heavy.</a:t>
            </a:r>
            <a:r>
              <a:rPr lang="en-US" baseline="0" dirty="0"/>
              <a:t> Maybe break up with fire eating demo? Recently added second velocity discussion so that may eat up the remaining extra time</a:t>
            </a:r>
            <a:r>
              <a:rPr lang="en-US" baseline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28914B-8565-44FA-8F15-9706936C5B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88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2F543293-155F-EED9-2B7A-42B4650C82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683BB1-17E0-4C68-9B0C-D433A3C6C6DA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D5AADFFC-88D6-A9A9-CEE4-0DB7D7B1B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F41CB977-31E8-F7E2-FB9A-F0249D2D2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6E4E5C9B-1F6D-1957-BB27-E995A3BB7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FFA2F-00CE-47EB-806A-9F0BF133B3EE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8B26596F-E817-4969-B3DE-2DAC7DCEE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53E42A9F-80F9-8FD8-E9B1-4490DA107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E70A7924-B89D-0E92-F0D3-59E2050A0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A3CC15-268A-4F7D-AC17-A2EDB099356D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607C2D10-09EE-7F70-0890-8D562E826B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0472BCA2-A067-D63C-A46E-12F9E9710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270EAF4A-3435-BBA6-B12D-D3E547EE02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561607-82A8-4DF7-80FD-A33327F7DCC6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5E5F3909-6529-D293-7851-5F42998ED2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2DFE1B0B-8F2D-D4AA-11DD-B42DEE414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2012B20C-E3A4-4F9B-1AF4-5299F0EB17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84F2CD-5CBA-4960-8E17-418ED0AF8756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EB577973-995C-D8BD-E36C-6ED6FF10AD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655A625C-CA15-C42E-EB39-A9576FB3F2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FBD2A6E2-93C0-667A-2CA4-AAE8986FD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D77E0F-1382-4D45-A98E-AF44A27885F2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A8219075-3AD4-6006-D818-513D231CC6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610D02B9-3E84-EDD3-3A38-AC84D10D8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C1FB1CBC-34ED-7F6E-23AD-6B952646E7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635A06-768D-45CE-B388-CBCAD9AB55E3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88DEC21F-EA24-7F73-14CE-B211FC8ED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96A60826-5E31-B4A3-9CB3-73A2966CF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1954402D-2276-80A1-84C6-CB9977D9E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65AFBB-CCA6-4B86-AEE2-92AC9518E04D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D8512DC4-B880-DF31-9121-1B99AC1A1B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DDB3E3D6-4730-4FC3-58D6-815A02F24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77B4B944-A609-8493-109A-A2AA55724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DF2B09-A246-4C0E-A7EE-6596CF08B639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B6E9F169-79A9-1560-7D76-63B835349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80FA1381-DB47-1264-359B-898CBE0A0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F03A7229-552A-B85C-3595-A3F70C0C7C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EC50C5-3464-4DEC-BA5A-D3FDCD02E9C4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82D17539-2FF5-201B-B54B-DEC9AF80F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266CF7B8-5908-41AB-D66F-3EE46F8A1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43F84294-B6DB-6355-9FCC-1D58B4B223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B3D6BA-4106-4953-AE31-FAA77623128C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559E3584-B2C1-6D83-8A94-662C07F1AD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A8B4D77A-F98F-1C14-1EFF-24BEA16E5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It is only by considering these quantized phonons that we can finally get an accurate calculation for specific heat (which we will discuss more after a few classes)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1E2584C6-3A96-740F-FAFD-D32A7A947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02C502-DAFF-49A2-A3F3-9C8535054134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58D7CED5-8ED5-7F05-9892-FB890731C8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89685F52-B66E-AD98-3BF9-B6CF72C77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>
            <a:extLst>
              <a:ext uri="{FF2B5EF4-FFF2-40B4-BE49-F238E27FC236}">
                <a16:creationId xmlns:a16="http://schemas.microsoft.com/office/drawing/2014/main" id="{AAC66DBF-23E7-F0A4-9AD2-926F42DC2E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>
            <a:extLst>
              <a:ext uri="{FF2B5EF4-FFF2-40B4-BE49-F238E27FC236}">
                <a16:creationId xmlns:a16="http://schemas.microsoft.com/office/drawing/2014/main" id="{E120ECE1-136E-A663-BD67-03474305B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Will need to trim out some of this but wait until see how much we get through in prior lecture</a:t>
            </a:r>
          </a:p>
        </p:txBody>
      </p:sp>
      <p:sp>
        <p:nvSpPr>
          <p:cNvPr id="154628" name="Slide Number Placeholder 3">
            <a:extLst>
              <a:ext uri="{FF2B5EF4-FFF2-40B4-BE49-F238E27FC236}">
                <a16:creationId xmlns:a16="http://schemas.microsoft.com/office/drawing/2014/main" id="{23036A4F-57B2-8520-8313-3842A5E8B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FEB284-D2FA-405D-AB5F-0251C4719FA9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>
            <a:extLst>
              <a:ext uri="{FF2B5EF4-FFF2-40B4-BE49-F238E27FC236}">
                <a16:creationId xmlns:a16="http://schemas.microsoft.com/office/drawing/2014/main" id="{C206B88F-5E05-621E-DA9C-82D9C689AD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>
            <a:extLst>
              <a:ext uri="{FF2B5EF4-FFF2-40B4-BE49-F238E27FC236}">
                <a16:creationId xmlns:a16="http://schemas.microsoft.com/office/drawing/2014/main" id="{CE53E525-5365-D01E-DF36-50C67D3CC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Will need to trim out some of this but wait until see how much we get through in prior lecture</a:t>
            </a:r>
          </a:p>
        </p:txBody>
      </p:sp>
      <p:sp>
        <p:nvSpPr>
          <p:cNvPr id="156676" name="Slide Number Placeholder 3">
            <a:extLst>
              <a:ext uri="{FF2B5EF4-FFF2-40B4-BE49-F238E27FC236}">
                <a16:creationId xmlns:a16="http://schemas.microsoft.com/office/drawing/2014/main" id="{F76C9BCB-17F1-919B-E5E0-A8D34C345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F5EFC-C7CD-408E-A173-C714A689D6C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>
            <a:extLst>
              <a:ext uri="{FF2B5EF4-FFF2-40B4-BE49-F238E27FC236}">
                <a16:creationId xmlns:a16="http://schemas.microsoft.com/office/drawing/2014/main" id="{3ECA4E52-0677-7B70-3D02-052E79A95F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>
            <a:extLst>
              <a:ext uri="{FF2B5EF4-FFF2-40B4-BE49-F238E27FC236}">
                <a16:creationId xmlns:a16="http://schemas.microsoft.com/office/drawing/2014/main" id="{6A04EB1E-CDE2-A357-6FAA-15045B49F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Will need to trim out some of this but wait until see how much we get through in prior lecture</a:t>
            </a:r>
          </a:p>
        </p:txBody>
      </p:sp>
      <p:sp>
        <p:nvSpPr>
          <p:cNvPr id="158724" name="Slide Number Placeholder 3">
            <a:extLst>
              <a:ext uri="{FF2B5EF4-FFF2-40B4-BE49-F238E27FC236}">
                <a16:creationId xmlns:a16="http://schemas.microsoft.com/office/drawing/2014/main" id="{4D258737-6209-27EF-6B34-263EE46CB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634968-32BC-4E94-9BED-3133FB54E73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4C5A88D3-E3A7-078E-5AB3-D109A336C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E20326-9FEB-4404-9841-5D8FD5860C9A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8EDBB6D0-833F-6F36-D381-078669526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A6165440-CAB0-3B49-5284-32007AD89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Repeats because the origin is arbitrary.</a:t>
            </a:r>
          </a:p>
          <a:p>
            <a:pPr eaLnBrk="1" hangingPunct="1"/>
            <a:r>
              <a:rPr lang="en-US" altLang="en-US"/>
              <a:t>I improved this a bit. Did the class flow better in this section this time? </a:t>
            </a:r>
          </a:p>
          <a:p>
            <a:pPr eaLnBrk="1" hangingPunct="1"/>
            <a:r>
              <a:rPr lang="en-US" altLang="en-US"/>
              <a:t>At low k, slope is sound velocity, propagation speed of phonons. What does it mean that it goes to zero at boundary?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DB2B2B77-6BD5-D7C9-C50B-19F37D131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19103-B013-4893-A87A-2408BFA6D453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C813A1E0-9B1B-F3E2-9D4B-52B600A14E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4E7E69B5-684C-9247-8E41-93A16F97D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What if you subtracted the waves?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9CD316CC-4A2D-E30A-7CE0-FF2F4A55F4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ABB5D0-F038-445A-A111-E9E236430172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46C88B43-39E4-2C4C-0F7B-F372FEEEE1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DD2CF53D-467D-C481-DB24-6924EDEC3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Metals can have interactions as far away as 20</a:t>
            </a:r>
            <a:r>
              <a:rPr lang="en-US" altLang="en-US" baseline="30000" dirty="0"/>
              <a:t>th</a:t>
            </a:r>
            <a:r>
              <a:rPr lang="en-US" altLang="en-US" dirty="0"/>
              <a:t> nearest neighbors! Remember that metals aren’t very localized unlike covalent and ionic systems. </a:t>
            </a:r>
          </a:p>
          <a:p>
            <a:pPr eaLnBrk="1" hangingPunct="1"/>
            <a:r>
              <a:rPr lang="en-US" altLang="en-US"/>
              <a:t>Same solution should be fine.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15D7B2A5-6357-9A1D-FE68-766F20680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88A2C8-11DC-4AD7-87CC-292F9C51D7B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DF339005-AB8F-204F-BAF0-BF8CD8DF1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64B4BF8B-AB88-C323-2371-58687B141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It is only by considering these quantized phonons that we can finally get an accurate calculation for specific heat (which we will discuss more after a few classes)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AA296E82-BA76-1817-B806-181F13412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03D58A-932C-453A-9A1E-EA9AB7E48890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66DBD2E7-48B6-1F17-68D2-A5812C74AB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C48DC09D-426A-2E3D-5196-3886F81F0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It is only by considering these quantized phonons that we can finally get an accurate calculation for specific heat (which we will discuss more after a few classes)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BCCB305F-7AA1-8ECA-8AC0-C5973678D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B9E941-E649-4D35-A9A2-FDB3B1C02AFF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21562788-B384-D8FE-0241-413593297F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CFAC6043-2E1F-E2A3-BA5E-AECBD3888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21974A35-2701-A055-003F-5F117D9032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F08448-3F07-4E28-8A44-E962D056E0DF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AF7DDF9B-7213-41F7-47DE-F3A6AE2250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3FBFD069-1803-88A4-3703-166DBAB4F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95E83FEC-3722-E3CA-2E7D-16142205A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007F0B-3C14-4B6E-8853-5AEEEA6F4F3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580E0D18-0222-2E72-844F-5BE047938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706A853C-4842-05AF-D3CB-1C66629CE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02CC6FBB-1680-99E7-3211-E8FA502296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854EB5-0A5B-4B33-B94D-E095814C5195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D02DEB87-D223-27A5-6578-C832318B4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56FC9875-6BC2-DEF9-D8CE-A4EF0CE7C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BF293AC9-8C5A-1B88-788E-882C816F13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6A895F-02E8-4DF7-AB70-177F860BEBC8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62F893A7-3935-0C1F-841B-50BB4BF998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4A962AA4-AC9A-3A47-E564-7DF9E24F6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2EA3-EB82-4955-97B2-C23D3126BEC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B9A-09F5-420C-B5D6-9822DD42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2EA3-EB82-4955-97B2-C23D3126BEC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B9A-09F5-420C-B5D6-9822DD42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2EA3-EB82-4955-97B2-C23D3126BEC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B9A-09F5-420C-B5D6-9822DD42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2EA3-EB82-4955-97B2-C23D3126BEC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B9A-09F5-420C-B5D6-9822DD42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2EA3-EB82-4955-97B2-C23D3126BEC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B9A-09F5-420C-B5D6-9822DD42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2EA3-EB82-4955-97B2-C23D3126BEC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B9A-09F5-420C-B5D6-9822DD42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2EA3-EB82-4955-97B2-C23D3126BEC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B9A-09F5-420C-B5D6-9822DD42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2EA3-EB82-4955-97B2-C23D3126BEC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B9A-09F5-420C-B5D6-9822DD42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2EA3-EB82-4955-97B2-C23D3126BEC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B9A-09F5-420C-B5D6-9822DD42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2EA3-EB82-4955-97B2-C23D3126BEC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B9A-09F5-420C-B5D6-9822DD42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2EA3-EB82-4955-97B2-C23D3126BEC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5B9A-09F5-420C-B5D6-9822DD42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2EA3-EB82-4955-97B2-C23D3126BEC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F5B9A-09F5-420C-B5D6-9822DD42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38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46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48.bin"/><Relationship Id="rId21" Type="http://schemas.openxmlformats.org/officeDocument/2006/relationships/oleObject" Target="../embeddings/oleObject57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55.bin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7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65.bin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62.bin"/><Relationship Id="rId24" Type="http://schemas.openxmlformats.org/officeDocument/2006/relationships/image" Target="../media/image22.wmf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23" Type="http://schemas.openxmlformats.org/officeDocument/2006/relationships/oleObject" Target="../embeddings/oleObject68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66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19.wmf"/><Relationship Id="rId26" Type="http://schemas.openxmlformats.org/officeDocument/2006/relationships/image" Target="../media/image23.wmf"/><Relationship Id="rId3" Type="http://schemas.openxmlformats.org/officeDocument/2006/relationships/oleObject" Target="../embeddings/oleObject69.bin"/><Relationship Id="rId21" Type="http://schemas.openxmlformats.org/officeDocument/2006/relationships/oleObject" Target="../embeddings/oleObject78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76.bin"/><Relationship Id="rId25" Type="http://schemas.openxmlformats.org/officeDocument/2006/relationships/oleObject" Target="../embeddings/oleObject80.bin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73.bin"/><Relationship Id="rId24" Type="http://schemas.openxmlformats.org/officeDocument/2006/relationships/image" Target="../media/image22.wmf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23" Type="http://schemas.openxmlformats.org/officeDocument/2006/relationships/oleObject" Target="../embeddings/oleObject79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29.wmf"/><Relationship Id="rId18" Type="http://schemas.openxmlformats.org/officeDocument/2006/relationships/image" Target="../media/image33.gif"/><Relationship Id="rId3" Type="http://schemas.openxmlformats.org/officeDocument/2006/relationships/oleObject" Target="../embeddings/oleObject81.bin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32.gi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28.wmf"/><Relationship Id="rId5" Type="http://schemas.openxmlformats.org/officeDocument/2006/relationships/image" Target="../media/image25.png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84.bin"/><Relationship Id="rId4" Type="http://schemas.openxmlformats.org/officeDocument/2006/relationships/image" Target="../media/image24.wmf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8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94.bin"/><Relationship Id="rId3" Type="http://schemas.openxmlformats.org/officeDocument/2006/relationships/image" Target="../media/image25.png"/><Relationship Id="rId21" Type="http://schemas.openxmlformats.org/officeDocument/2006/relationships/image" Target="../media/image43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41.wmf"/><Relationship Id="rId25" Type="http://schemas.openxmlformats.org/officeDocument/2006/relationships/image" Target="../media/image32.gif"/><Relationship Id="rId2" Type="http://schemas.openxmlformats.org/officeDocument/2006/relationships/notesSlide" Target="../notesSlides/notesSlide24.xml"/><Relationship Id="rId16" Type="http://schemas.openxmlformats.org/officeDocument/2006/relationships/oleObject" Target="../embeddings/oleObject93.bin"/><Relationship Id="rId20" Type="http://schemas.openxmlformats.org/officeDocument/2006/relationships/oleObject" Target="../embeddings/oleObject9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38.wmf"/><Relationship Id="rId24" Type="http://schemas.openxmlformats.org/officeDocument/2006/relationships/image" Target="../media/image45.gi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92.bin"/><Relationship Id="rId22" Type="http://schemas.openxmlformats.org/officeDocument/2006/relationships/oleObject" Target="../embeddings/oleObject9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51.wmf"/><Relationship Id="rId3" Type="http://schemas.openxmlformats.org/officeDocument/2006/relationships/image" Target="../media/image46.gi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101.bin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10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bnl.gov/bnlweb/pubaf/pr/photos/2006/shpyrko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084"/>
            <a:ext cx="91440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tr-TR" sz="5200" dirty="0">
                <a:solidFill>
                  <a:srgbClr val="FFFF00"/>
                </a:solidFill>
              </a:rPr>
            </a:br>
            <a:r>
              <a:rPr lang="en-US" sz="5300" dirty="0">
                <a:solidFill>
                  <a:srgbClr val="FFFF00"/>
                </a:solidFill>
              </a:rPr>
              <a:t>Lattice Dynamics</a:t>
            </a:r>
            <a:br>
              <a:rPr lang="en-US" sz="5200" dirty="0">
                <a:solidFill>
                  <a:srgbClr val="FFFF00"/>
                </a:solidFill>
              </a:rPr>
            </a:br>
            <a:r>
              <a:rPr lang="en-US" sz="4300" dirty="0">
                <a:solidFill>
                  <a:srgbClr val="FFFF00"/>
                </a:solidFill>
              </a:rPr>
              <a:t>Plays an important role for anything not at low temperature – like most things on Earth</a:t>
            </a:r>
            <a:endParaRPr lang="tr-TR" sz="4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5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E920C0F1-0D61-A481-4820-02DD61DF2EA2}"/>
              </a:ext>
            </a:extLst>
          </p:cNvPr>
          <p:cNvSpPr>
            <a:spLocks noChangeArrowheads="1"/>
          </p:cNvSpPr>
          <p:nvPr/>
        </p:nvSpPr>
        <p:spPr bwMode="auto">
          <a:xfrm rot="3309081">
            <a:off x="5934869" y="4864894"/>
            <a:ext cx="600075" cy="2087563"/>
          </a:xfrm>
          <a:prstGeom prst="downArrowCallout">
            <a:avLst>
              <a:gd name="adj1" fmla="val 25000"/>
              <a:gd name="adj2" fmla="val 25000"/>
              <a:gd name="adj3" fmla="val 57981"/>
              <a:gd name="adj4" fmla="val 31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A49775A1-BA99-F95F-0C93-CE44FB49BCCB}"/>
              </a:ext>
            </a:extLst>
          </p:cNvPr>
          <p:cNvSpPr>
            <a:spLocks noChangeArrowheads="1"/>
          </p:cNvSpPr>
          <p:nvPr/>
        </p:nvSpPr>
        <p:spPr bwMode="auto">
          <a:xfrm rot="2486191">
            <a:off x="5321300" y="5095875"/>
            <a:ext cx="609600" cy="1150938"/>
          </a:xfrm>
          <a:prstGeom prst="downArrowCallout">
            <a:avLst>
              <a:gd name="adj1" fmla="val 25000"/>
              <a:gd name="adj2" fmla="val 25000"/>
              <a:gd name="adj3" fmla="val 31467"/>
              <a:gd name="adj4" fmla="val 53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4D3F65A6-5F24-2781-1A74-C282DB6DF152}"/>
              </a:ext>
            </a:extLst>
          </p:cNvPr>
          <p:cNvSpPr>
            <a:spLocks noChangeArrowheads="1"/>
          </p:cNvSpPr>
          <p:nvPr/>
        </p:nvSpPr>
        <p:spPr bwMode="auto">
          <a:xfrm rot="-2710591">
            <a:off x="3550444" y="5110957"/>
            <a:ext cx="679450" cy="1154112"/>
          </a:xfrm>
          <a:prstGeom prst="downArrowCallout">
            <a:avLst>
              <a:gd name="adj1" fmla="val 25000"/>
              <a:gd name="adj2" fmla="val 25000"/>
              <a:gd name="adj3" fmla="val 28310"/>
              <a:gd name="adj4" fmla="val 457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AutoShape 5">
            <a:extLst>
              <a:ext uri="{FF2B5EF4-FFF2-40B4-BE49-F238E27FC236}">
                <a16:creationId xmlns:a16="http://schemas.microsoft.com/office/drawing/2014/main" id="{EA32AD24-FB03-1B3F-18A7-5A2392079C48}"/>
              </a:ext>
            </a:extLst>
          </p:cNvPr>
          <p:cNvSpPr>
            <a:spLocks noChangeArrowheads="1"/>
          </p:cNvSpPr>
          <p:nvPr/>
        </p:nvSpPr>
        <p:spPr bwMode="auto">
          <a:xfrm rot="-3382947">
            <a:off x="2886075" y="4821238"/>
            <a:ext cx="609600" cy="2057400"/>
          </a:xfrm>
          <a:prstGeom prst="downArrowCallout">
            <a:avLst>
              <a:gd name="adj1" fmla="val 25000"/>
              <a:gd name="adj2" fmla="val 25000"/>
              <a:gd name="adj3" fmla="val 56250"/>
              <a:gd name="adj4" fmla="val 31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823E2080-4A8A-779D-17DB-831D1BDEE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1524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generalization</a:t>
            </a:r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id="{5274B05E-9467-504B-1A40-6BBDDEFA8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228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28ADD71C-09EE-E848-DDCF-6A85CE26C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1524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Infinite linear chain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DDB3002E-5819-BDCB-BE6C-C575C4617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41363"/>
            <a:ext cx="702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How to derive the equation of motion in the harmonic approximation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DFFF93DF-7475-BCAB-7FFE-D87F6293D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8" y="5334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251" name="Freeform 11">
            <a:extLst>
              <a:ext uri="{FF2B5EF4-FFF2-40B4-BE49-F238E27FC236}">
                <a16:creationId xmlns:a16="http://schemas.microsoft.com/office/drawing/2014/main" id="{02F9E1E5-B809-CC50-815E-03587287ABAA}"/>
              </a:ext>
            </a:extLst>
          </p:cNvPr>
          <p:cNvSpPr>
            <a:spLocks/>
          </p:cNvSpPr>
          <p:nvPr/>
        </p:nvSpPr>
        <p:spPr bwMode="auto">
          <a:xfrm>
            <a:off x="22098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>
            <a:extLst>
              <a:ext uri="{FF2B5EF4-FFF2-40B4-BE49-F238E27FC236}">
                <a16:creationId xmlns:a16="http://schemas.microsoft.com/office/drawing/2014/main" id="{60E95728-CC7E-CEB0-A32D-7626D0AAD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Oval 14">
            <a:extLst>
              <a:ext uri="{FF2B5EF4-FFF2-40B4-BE49-F238E27FC236}">
                <a16:creationId xmlns:a16="http://schemas.microsoft.com/office/drawing/2014/main" id="{E7F9C966-8C37-4D32-ADE4-31E70C1C0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494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5" name="Oval 15">
            <a:extLst>
              <a:ext uri="{FF2B5EF4-FFF2-40B4-BE49-F238E27FC236}">
                <a16:creationId xmlns:a16="http://schemas.microsoft.com/office/drawing/2014/main" id="{92AD92A7-A759-87C1-EDCC-39D21A698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9367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6" name="Freeform 16">
            <a:extLst>
              <a:ext uri="{FF2B5EF4-FFF2-40B4-BE49-F238E27FC236}">
                <a16:creationId xmlns:a16="http://schemas.microsoft.com/office/drawing/2014/main" id="{8F148184-B880-6272-A63C-B784BCD1A4AC}"/>
              </a:ext>
            </a:extLst>
          </p:cNvPr>
          <p:cNvSpPr>
            <a:spLocks/>
          </p:cNvSpPr>
          <p:nvPr/>
        </p:nvSpPr>
        <p:spPr bwMode="auto">
          <a:xfrm>
            <a:off x="32766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Oval 17">
            <a:extLst>
              <a:ext uri="{FF2B5EF4-FFF2-40B4-BE49-F238E27FC236}">
                <a16:creationId xmlns:a16="http://schemas.microsoft.com/office/drawing/2014/main" id="{5EDA643D-4327-7641-6BAE-7D938A8B9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367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8" name="Freeform 18">
            <a:extLst>
              <a:ext uri="{FF2B5EF4-FFF2-40B4-BE49-F238E27FC236}">
                <a16:creationId xmlns:a16="http://schemas.microsoft.com/office/drawing/2014/main" id="{4183C39B-6BD5-71E2-1FA5-659E64FAA290}"/>
              </a:ext>
            </a:extLst>
          </p:cNvPr>
          <p:cNvSpPr>
            <a:spLocks/>
          </p:cNvSpPr>
          <p:nvPr/>
        </p:nvSpPr>
        <p:spPr bwMode="auto">
          <a:xfrm>
            <a:off x="43434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Oval 19">
            <a:extLst>
              <a:ext uri="{FF2B5EF4-FFF2-40B4-BE49-F238E27FC236}">
                <a16:creationId xmlns:a16="http://schemas.microsoft.com/office/drawing/2014/main" id="{B955D6D3-7556-9D56-E2A6-70E881981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947863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60" name="Freeform 20">
            <a:extLst>
              <a:ext uri="{FF2B5EF4-FFF2-40B4-BE49-F238E27FC236}">
                <a16:creationId xmlns:a16="http://schemas.microsoft.com/office/drawing/2014/main" id="{8A15DD5E-5CFA-BA41-AA42-6C07ADA59A7F}"/>
              </a:ext>
            </a:extLst>
          </p:cNvPr>
          <p:cNvSpPr>
            <a:spLocks/>
          </p:cNvSpPr>
          <p:nvPr/>
        </p:nvSpPr>
        <p:spPr bwMode="auto">
          <a:xfrm>
            <a:off x="54102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Oval 21">
            <a:extLst>
              <a:ext uri="{FF2B5EF4-FFF2-40B4-BE49-F238E27FC236}">
                <a16:creationId xmlns:a16="http://schemas.microsoft.com/office/drawing/2014/main" id="{8AF48B68-0C3E-29B8-3636-C79145994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958975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62" name="Line 22">
            <a:extLst>
              <a:ext uri="{FF2B5EF4-FFF2-40B4-BE49-F238E27FC236}">
                <a16:creationId xmlns:a16="http://schemas.microsoft.com/office/drawing/2014/main" id="{87EA8164-7132-09F9-6B12-16DE3DC7F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3">
            <a:extLst>
              <a:ext uri="{FF2B5EF4-FFF2-40B4-BE49-F238E27FC236}">
                <a16:creationId xmlns:a16="http://schemas.microsoft.com/office/drawing/2014/main" id="{B77198FD-C787-644A-389D-C477D8422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3716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</a:t>
            </a:r>
          </a:p>
        </p:txBody>
      </p:sp>
      <p:sp>
        <p:nvSpPr>
          <p:cNvPr id="10264" name="Text Box 24">
            <a:extLst>
              <a:ext uri="{FF2B5EF4-FFF2-40B4-BE49-F238E27FC236}">
                <a16:creationId xmlns:a16="http://schemas.microsoft.com/office/drawing/2014/main" id="{6B45239B-BC81-AE59-C7EC-3F931CFB8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447800"/>
            <a:ext cx="57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n+1</a:t>
            </a:r>
          </a:p>
        </p:txBody>
      </p:sp>
      <p:sp>
        <p:nvSpPr>
          <p:cNvPr id="10265" name="Text Box 25">
            <a:extLst>
              <a:ext uri="{FF2B5EF4-FFF2-40B4-BE49-F238E27FC236}">
                <a16:creationId xmlns:a16="http://schemas.microsoft.com/office/drawing/2014/main" id="{BAD907E3-D0A0-F691-5430-9681470CD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1447800"/>
            <a:ext cx="57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n+2</a:t>
            </a:r>
          </a:p>
        </p:txBody>
      </p:sp>
      <p:sp>
        <p:nvSpPr>
          <p:cNvPr id="10266" name="Text Box 26">
            <a:extLst>
              <a:ext uri="{FF2B5EF4-FFF2-40B4-BE49-F238E27FC236}">
                <a16:creationId xmlns:a16="http://schemas.microsoft.com/office/drawing/2014/main" id="{7BF2EFFD-E56F-0B60-B304-3CE5141E9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4478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n-1</a:t>
            </a:r>
          </a:p>
        </p:txBody>
      </p:sp>
      <p:sp>
        <p:nvSpPr>
          <p:cNvPr id="10267" name="Text Box 27">
            <a:extLst>
              <a:ext uri="{FF2B5EF4-FFF2-40B4-BE49-F238E27FC236}">
                <a16:creationId xmlns:a16="http://schemas.microsoft.com/office/drawing/2014/main" id="{352BF75A-9B0B-F4D7-A484-6FA43271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n-2</a:t>
            </a:r>
          </a:p>
        </p:txBody>
      </p:sp>
      <p:grpSp>
        <p:nvGrpSpPr>
          <p:cNvPr id="10268" name="Group 28">
            <a:extLst>
              <a:ext uri="{FF2B5EF4-FFF2-40B4-BE49-F238E27FC236}">
                <a16:creationId xmlns:a16="http://schemas.microsoft.com/office/drawing/2014/main" id="{6E308D6F-8322-4C33-E015-BCF3D5930741}"/>
              </a:ext>
            </a:extLst>
          </p:cNvPr>
          <p:cNvGrpSpPr>
            <a:grpSpLocks/>
          </p:cNvGrpSpPr>
          <p:nvPr/>
        </p:nvGrpSpPr>
        <p:grpSpPr bwMode="auto">
          <a:xfrm>
            <a:off x="4233863" y="2438400"/>
            <a:ext cx="457200" cy="381000"/>
            <a:chOff x="2427" y="2448"/>
            <a:chExt cx="288" cy="240"/>
          </a:xfrm>
        </p:grpSpPr>
        <p:sp>
          <p:nvSpPr>
            <p:cNvPr id="129124" name="Line 29">
              <a:extLst>
                <a:ext uri="{FF2B5EF4-FFF2-40B4-BE49-F238E27FC236}">
                  <a16:creationId xmlns:a16="http://schemas.microsoft.com/office/drawing/2014/main" id="{6E0BF30C-750D-A951-8298-16B0111E5B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25" name="Line 30">
              <a:extLst>
                <a:ext uri="{FF2B5EF4-FFF2-40B4-BE49-F238E27FC236}">
                  <a16:creationId xmlns:a16="http://schemas.microsoft.com/office/drawing/2014/main" id="{899BFE37-DBD3-2520-97CF-8A6219D2C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25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1" name="Text Box 31">
            <a:extLst>
              <a:ext uri="{FF2B5EF4-FFF2-40B4-BE49-F238E27FC236}">
                <a16:creationId xmlns:a16="http://schemas.microsoft.com/office/drawing/2014/main" id="{18507417-4930-A7A0-A4DD-5E5CCDDCE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28194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</a:t>
            </a:r>
            <a:r>
              <a:rPr lang="en-US" altLang="en-US" sz="1800" baseline="-25000"/>
              <a:t>n</a:t>
            </a:r>
            <a:endParaRPr lang="en-US" altLang="en-US" sz="1800"/>
          </a:p>
        </p:txBody>
      </p:sp>
      <p:grpSp>
        <p:nvGrpSpPr>
          <p:cNvPr id="10272" name="Group 32">
            <a:extLst>
              <a:ext uri="{FF2B5EF4-FFF2-40B4-BE49-F238E27FC236}">
                <a16:creationId xmlns:a16="http://schemas.microsoft.com/office/drawing/2014/main" id="{968B9E0C-14D7-B227-964B-088E94F29539}"/>
              </a:ext>
            </a:extLst>
          </p:cNvPr>
          <p:cNvGrpSpPr>
            <a:grpSpLocks/>
          </p:cNvGrpSpPr>
          <p:nvPr/>
        </p:nvGrpSpPr>
        <p:grpSpPr bwMode="auto">
          <a:xfrm>
            <a:off x="5313363" y="2438400"/>
            <a:ext cx="782637" cy="762000"/>
            <a:chOff x="3107" y="2448"/>
            <a:chExt cx="493" cy="480"/>
          </a:xfrm>
        </p:grpSpPr>
        <p:grpSp>
          <p:nvGrpSpPr>
            <p:cNvPr id="129120" name="Group 33">
              <a:extLst>
                <a:ext uri="{FF2B5EF4-FFF2-40B4-BE49-F238E27FC236}">
                  <a16:creationId xmlns:a16="http://schemas.microsoft.com/office/drawing/2014/main" id="{CD650FA2-BD92-DE53-B1AA-AA1E29A13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7" y="2448"/>
              <a:ext cx="288" cy="240"/>
              <a:chOff x="2427" y="2448"/>
              <a:chExt cx="288" cy="240"/>
            </a:xfrm>
          </p:grpSpPr>
          <p:sp>
            <p:nvSpPr>
              <p:cNvPr id="129122" name="Line 34">
                <a:extLst>
                  <a:ext uri="{FF2B5EF4-FFF2-40B4-BE49-F238E27FC236}">
                    <a16:creationId xmlns:a16="http://schemas.microsoft.com/office/drawing/2014/main" id="{63DF1132-F706-E181-2F84-E322AC529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23" name="Line 35">
                <a:extLst>
                  <a:ext uri="{FF2B5EF4-FFF2-40B4-BE49-F238E27FC236}">
                    <a16:creationId xmlns:a16="http://schemas.microsoft.com/office/drawing/2014/main" id="{48ED3E09-A0B5-4323-98E8-08B07433B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9121" name="Text Box 36">
              <a:extLst>
                <a:ext uri="{FF2B5EF4-FFF2-40B4-BE49-F238E27FC236}">
                  <a16:creationId xmlns:a16="http://schemas.microsoft.com/office/drawing/2014/main" id="{EB21070B-3A49-91A0-64A7-EDA1138F1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2697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n+1</a:t>
              </a:r>
              <a:endParaRPr lang="en-US" altLang="en-US" sz="1800"/>
            </a:p>
          </p:txBody>
        </p:sp>
      </p:grpSp>
      <p:grpSp>
        <p:nvGrpSpPr>
          <p:cNvPr id="10277" name="Group 37">
            <a:extLst>
              <a:ext uri="{FF2B5EF4-FFF2-40B4-BE49-F238E27FC236}">
                <a16:creationId xmlns:a16="http://schemas.microsoft.com/office/drawing/2014/main" id="{A7ED1F0C-5C9D-9550-C16E-9383D73D666E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438400"/>
            <a:ext cx="762000" cy="769938"/>
            <a:chOff x="3792" y="2448"/>
            <a:chExt cx="480" cy="485"/>
          </a:xfrm>
        </p:grpSpPr>
        <p:grpSp>
          <p:nvGrpSpPr>
            <p:cNvPr id="129116" name="Group 38">
              <a:extLst>
                <a:ext uri="{FF2B5EF4-FFF2-40B4-BE49-F238E27FC236}">
                  <a16:creationId xmlns:a16="http://schemas.microsoft.com/office/drawing/2014/main" id="{28038310-97B0-CA0F-9126-02E2183E2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448"/>
              <a:ext cx="288" cy="240"/>
              <a:chOff x="2427" y="2448"/>
              <a:chExt cx="288" cy="240"/>
            </a:xfrm>
          </p:grpSpPr>
          <p:sp>
            <p:nvSpPr>
              <p:cNvPr id="129118" name="Line 39">
                <a:extLst>
                  <a:ext uri="{FF2B5EF4-FFF2-40B4-BE49-F238E27FC236}">
                    <a16:creationId xmlns:a16="http://schemas.microsoft.com/office/drawing/2014/main" id="{E006CD7C-D60D-06B4-F48F-2269BBCA7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19" name="Line 40">
                <a:extLst>
                  <a:ext uri="{FF2B5EF4-FFF2-40B4-BE49-F238E27FC236}">
                    <a16:creationId xmlns:a16="http://schemas.microsoft.com/office/drawing/2014/main" id="{C22AC9BE-1388-3D2C-4F05-F80469223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9117" name="Text Box 41">
              <a:extLst>
                <a:ext uri="{FF2B5EF4-FFF2-40B4-BE49-F238E27FC236}">
                  <a16:creationId xmlns:a16="http://schemas.microsoft.com/office/drawing/2014/main" id="{59FC751F-23FF-66AE-7D9F-21C1EEB5A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0" y="2702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n+2</a:t>
              </a:r>
              <a:endParaRPr lang="en-US" altLang="en-US" sz="1800"/>
            </a:p>
          </p:txBody>
        </p:sp>
      </p:grpSp>
      <p:grpSp>
        <p:nvGrpSpPr>
          <p:cNvPr id="10282" name="Group 42">
            <a:extLst>
              <a:ext uri="{FF2B5EF4-FFF2-40B4-BE49-F238E27FC236}">
                <a16:creationId xmlns:a16="http://schemas.microsoft.com/office/drawing/2014/main" id="{33D3603F-BA35-7170-96A5-E0D264111795}"/>
              </a:ext>
            </a:extLst>
          </p:cNvPr>
          <p:cNvGrpSpPr>
            <a:grpSpLocks/>
          </p:cNvGrpSpPr>
          <p:nvPr/>
        </p:nvGrpSpPr>
        <p:grpSpPr bwMode="auto">
          <a:xfrm>
            <a:off x="3167063" y="2438400"/>
            <a:ext cx="735012" cy="769938"/>
            <a:chOff x="1755" y="2448"/>
            <a:chExt cx="463" cy="485"/>
          </a:xfrm>
        </p:grpSpPr>
        <p:grpSp>
          <p:nvGrpSpPr>
            <p:cNvPr id="129112" name="Group 43">
              <a:extLst>
                <a:ext uri="{FF2B5EF4-FFF2-40B4-BE49-F238E27FC236}">
                  <a16:creationId xmlns:a16="http://schemas.microsoft.com/office/drawing/2014/main" id="{F9CF438E-1A8C-EB93-4CF0-12BAC96DEC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5" y="2448"/>
              <a:ext cx="288" cy="240"/>
              <a:chOff x="2427" y="2448"/>
              <a:chExt cx="288" cy="240"/>
            </a:xfrm>
          </p:grpSpPr>
          <p:sp>
            <p:nvSpPr>
              <p:cNvPr id="129114" name="Line 44">
                <a:extLst>
                  <a:ext uri="{FF2B5EF4-FFF2-40B4-BE49-F238E27FC236}">
                    <a16:creationId xmlns:a16="http://schemas.microsoft.com/office/drawing/2014/main" id="{C625E838-ABB4-CFFA-9BBE-7B74F369C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15" name="Line 45">
                <a:extLst>
                  <a:ext uri="{FF2B5EF4-FFF2-40B4-BE49-F238E27FC236}">
                    <a16:creationId xmlns:a16="http://schemas.microsoft.com/office/drawing/2014/main" id="{0A3683A8-643D-12DA-A722-72FB33B47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9113" name="Text Box 46">
              <a:extLst>
                <a:ext uri="{FF2B5EF4-FFF2-40B4-BE49-F238E27FC236}">
                  <a16:creationId xmlns:a16="http://schemas.microsoft.com/office/drawing/2014/main" id="{D7726E8B-8944-2FDE-86B1-AC36CC841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702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 u</a:t>
              </a:r>
              <a:r>
                <a:rPr lang="en-US" altLang="en-US" sz="1800" baseline="-25000"/>
                <a:t>n-1</a:t>
              </a:r>
              <a:endParaRPr lang="en-US" altLang="en-US" sz="1800"/>
            </a:p>
          </p:txBody>
        </p:sp>
      </p:grpSp>
      <p:grpSp>
        <p:nvGrpSpPr>
          <p:cNvPr id="10287" name="Group 47">
            <a:extLst>
              <a:ext uri="{FF2B5EF4-FFF2-40B4-BE49-F238E27FC236}">
                <a16:creationId xmlns:a16="http://schemas.microsoft.com/office/drawing/2014/main" id="{2F34E115-AC84-4F70-B131-A9F9E5136117}"/>
              </a:ext>
            </a:extLst>
          </p:cNvPr>
          <p:cNvGrpSpPr>
            <a:grpSpLocks/>
          </p:cNvGrpSpPr>
          <p:nvPr/>
        </p:nvGrpSpPr>
        <p:grpSpPr bwMode="auto">
          <a:xfrm>
            <a:off x="2101850" y="2416175"/>
            <a:ext cx="733425" cy="792163"/>
            <a:chOff x="1084" y="2434"/>
            <a:chExt cx="462" cy="499"/>
          </a:xfrm>
        </p:grpSpPr>
        <p:grpSp>
          <p:nvGrpSpPr>
            <p:cNvPr id="129108" name="Group 48">
              <a:extLst>
                <a:ext uri="{FF2B5EF4-FFF2-40B4-BE49-F238E27FC236}">
                  <a16:creationId xmlns:a16="http://schemas.microsoft.com/office/drawing/2014/main" id="{7F1BBFEF-877A-43F0-3DC3-E03BB39EED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4" y="2434"/>
              <a:ext cx="288" cy="240"/>
              <a:chOff x="2427" y="2448"/>
              <a:chExt cx="288" cy="240"/>
            </a:xfrm>
          </p:grpSpPr>
          <p:sp>
            <p:nvSpPr>
              <p:cNvPr id="129110" name="Line 49">
                <a:extLst>
                  <a:ext uri="{FF2B5EF4-FFF2-40B4-BE49-F238E27FC236}">
                    <a16:creationId xmlns:a16="http://schemas.microsoft.com/office/drawing/2014/main" id="{F9A5640D-D7DD-C1BB-7DE9-553ED9684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11" name="Line 50">
                <a:extLst>
                  <a:ext uri="{FF2B5EF4-FFF2-40B4-BE49-F238E27FC236}">
                    <a16:creationId xmlns:a16="http://schemas.microsoft.com/office/drawing/2014/main" id="{E45E025D-7A5D-14B3-0553-3385ECEFF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9109" name="Text Box 51">
              <a:extLst>
                <a:ext uri="{FF2B5EF4-FFF2-40B4-BE49-F238E27FC236}">
                  <a16:creationId xmlns:a16="http://schemas.microsoft.com/office/drawing/2014/main" id="{EC3B60F4-25DF-29EB-4929-6CFDFBCA7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702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n-2</a:t>
              </a:r>
              <a:endParaRPr lang="en-US" altLang="en-US" sz="1800"/>
            </a:p>
          </p:txBody>
        </p:sp>
      </p:grpSp>
      <p:grpSp>
        <p:nvGrpSpPr>
          <p:cNvPr id="10305" name="Group 65">
            <a:extLst>
              <a:ext uri="{FF2B5EF4-FFF2-40B4-BE49-F238E27FC236}">
                <a16:creationId xmlns:a16="http://schemas.microsoft.com/office/drawing/2014/main" id="{9CA3A42E-6FCF-7E7F-F36C-525917C0D5BA}"/>
              </a:ext>
            </a:extLst>
          </p:cNvPr>
          <p:cNvGrpSpPr>
            <a:grpSpLocks/>
          </p:cNvGrpSpPr>
          <p:nvPr/>
        </p:nvGrpSpPr>
        <p:grpSpPr bwMode="auto">
          <a:xfrm>
            <a:off x="2254250" y="4746625"/>
            <a:ext cx="5060950" cy="792163"/>
            <a:chOff x="1338" y="2558"/>
            <a:chExt cx="3188" cy="499"/>
          </a:xfrm>
        </p:grpSpPr>
        <p:grpSp>
          <p:nvGrpSpPr>
            <p:cNvPr id="129084" name="Group 66">
              <a:extLst>
                <a:ext uri="{FF2B5EF4-FFF2-40B4-BE49-F238E27FC236}">
                  <a16:creationId xmlns:a16="http://schemas.microsoft.com/office/drawing/2014/main" id="{989BF846-B77D-64AA-B4C6-6D38F61D8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" y="2572"/>
              <a:ext cx="288" cy="240"/>
              <a:chOff x="2427" y="2448"/>
              <a:chExt cx="288" cy="240"/>
            </a:xfrm>
          </p:grpSpPr>
          <p:sp>
            <p:nvSpPr>
              <p:cNvPr id="129106" name="Line 67">
                <a:extLst>
                  <a:ext uri="{FF2B5EF4-FFF2-40B4-BE49-F238E27FC236}">
                    <a16:creationId xmlns:a16="http://schemas.microsoft.com/office/drawing/2014/main" id="{652AA930-69DD-249B-7F93-9B87A5F22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07" name="Line 68">
                <a:extLst>
                  <a:ext uri="{FF2B5EF4-FFF2-40B4-BE49-F238E27FC236}">
                    <a16:creationId xmlns:a16="http://schemas.microsoft.com/office/drawing/2014/main" id="{786A1BEB-EC8A-3E06-AD99-67C9F78D5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9085" name="Text Box 69">
              <a:extLst>
                <a:ext uri="{FF2B5EF4-FFF2-40B4-BE49-F238E27FC236}">
                  <a16:creationId xmlns:a16="http://schemas.microsoft.com/office/drawing/2014/main" id="{D79EA2BD-40A5-05B8-0259-34DAA350A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" y="2812"/>
              <a:ext cx="2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</a:t>
              </a:r>
              <a:endParaRPr lang="en-US" altLang="en-US" sz="1800"/>
            </a:p>
          </p:txBody>
        </p:sp>
        <p:grpSp>
          <p:nvGrpSpPr>
            <p:cNvPr id="129086" name="Group 70">
              <a:extLst>
                <a:ext uri="{FF2B5EF4-FFF2-40B4-BE49-F238E27FC236}">
                  <a16:creationId xmlns:a16="http://schemas.microsoft.com/office/drawing/2014/main" id="{CAE77C43-7532-55D7-D110-208136D7AF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1" y="2572"/>
              <a:ext cx="493" cy="480"/>
              <a:chOff x="3107" y="2448"/>
              <a:chExt cx="493" cy="480"/>
            </a:xfrm>
          </p:grpSpPr>
          <p:grpSp>
            <p:nvGrpSpPr>
              <p:cNvPr id="129102" name="Group 71">
                <a:extLst>
                  <a:ext uri="{FF2B5EF4-FFF2-40B4-BE49-F238E27FC236}">
                    <a16:creationId xmlns:a16="http://schemas.microsoft.com/office/drawing/2014/main" id="{5FED8E79-F245-5F28-D096-D662681662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7" y="2448"/>
                <a:ext cx="288" cy="240"/>
                <a:chOff x="2427" y="2448"/>
                <a:chExt cx="288" cy="240"/>
              </a:xfrm>
            </p:grpSpPr>
            <p:sp>
              <p:nvSpPr>
                <p:cNvPr id="129104" name="Line 72">
                  <a:extLst>
                    <a:ext uri="{FF2B5EF4-FFF2-40B4-BE49-F238E27FC236}">
                      <a16:creationId xmlns:a16="http://schemas.microsoft.com/office/drawing/2014/main" id="{0C6982B3-6699-2F7B-51FC-F1D1FE0E30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05" name="Line 73">
                  <a:extLst>
                    <a:ext uri="{FF2B5EF4-FFF2-40B4-BE49-F238E27FC236}">
                      <a16:creationId xmlns:a16="http://schemas.microsoft.com/office/drawing/2014/main" id="{140BF94A-2FC3-32FE-7EDB-DF1E4686CA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9103" name="Text Box 74">
                <a:extLst>
                  <a:ext uri="{FF2B5EF4-FFF2-40B4-BE49-F238E27FC236}">
                    <a16:creationId xmlns:a16="http://schemas.microsoft.com/office/drawing/2014/main" id="{32F87C2D-7A3E-498E-8204-648ACCAE32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8" y="2697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u</a:t>
                </a:r>
                <a:r>
                  <a:rPr lang="en-US" altLang="en-US" sz="1800" baseline="-25000"/>
                  <a:t>n+1</a:t>
                </a:r>
                <a:endParaRPr lang="en-US" altLang="en-US" sz="1800"/>
              </a:p>
            </p:txBody>
          </p:sp>
        </p:grpSp>
        <p:grpSp>
          <p:nvGrpSpPr>
            <p:cNvPr id="129087" name="Group 75">
              <a:extLst>
                <a:ext uri="{FF2B5EF4-FFF2-40B4-BE49-F238E27FC236}">
                  <a16:creationId xmlns:a16="http://schemas.microsoft.com/office/drawing/2014/main" id="{5977A320-C642-3A96-FF74-EA8876A7B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6" y="2572"/>
              <a:ext cx="480" cy="485"/>
              <a:chOff x="3792" y="2448"/>
              <a:chExt cx="480" cy="485"/>
            </a:xfrm>
          </p:grpSpPr>
          <p:grpSp>
            <p:nvGrpSpPr>
              <p:cNvPr id="129098" name="Group 76">
                <a:extLst>
                  <a:ext uri="{FF2B5EF4-FFF2-40B4-BE49-F238E27FC236}">
                    <a16:creationId xmlns:a16="http://schemas.microsoft.com/office/drawing/2014/main" id="{5D977942-9DC3-09A1-ABAB-3916CCB393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2448"/>
                <a:ext cx="288" cy="240"/>
                <a:chOff x="2427" y="2448"/>
                <a:chExt cx="288" cy="240"/>
              </a:xfrm>
            </p:grpSpPr>
            <p:sp>
              <p:nvSpPr>
                <p:cNvPr id="129100" name="Line 77">
                  <a:extLst>
                    <a:ext uri="{FF2B5EF4-FFF2-40B4-BE49-F238E27FC236}">
                      <a16:creationId xmlns:a16="http://schemas.microsoft.com/office/drawing/2014/main" id="{A3DC8143-4C5A-606C-4021-5F34ED8DD5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01" name="Line 78">
                  <a:extLst>
                    <a:ext uri="{FF2B5EF4-FFF2-40B4-BE49-F238E27FC236}">
                      <a16:creationId xmlns:a16="http://schemas.microsoft.com/office/drawing/2014/main" id="{FE814898-90C6-0695-9E9B-B368D2F7F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9099" name="Text Box 79">
                <a:extLst>
                  <a:ext uri="{FF2B5EF4-FFF2-40B4-BE49-F238E27FC236}">
                    <a16:creationId xmlns:a16="http://schemas.microsoft.com/office/drawing/2014/main" id="{4B5C430F-5DC7-7428-C430-0B6B709A2F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0" y="2702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u</a:t>
                </a:r>
                <a:r>
                  <a:rPr lang="en-US" altLang="en-US" sz="1800" baseline="-25000"/>
                  <a:t>n+2</a:t>
                </a:r>
                <a:endParaRPr lang="en-US" altLang="en-US" sz="1800"/>
              </a:p>
            </p:txBody>
          </p:sp>
        </p:grpSp>
        <p:grpSp>
          <p:nvGrpSpPr>
            <p:cNvPr id="129088" name="Group 80">
              <a:extLst>
                <a:ext uri="{FF2B5EF4-FFF2-40B4-BE49-F238E27FC236}">
                  <a16:creationId xmlns:a16="http://schemas.microsoft.com/office/drawing/2014/main" id="{6F4AF40D-A0DA-ACCD-CD9F-2DBE85121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572"/>
              <a:ext cx="463" cy="485"/>
              <a:chOff x="1755" y="2448"/>
              <a:chExt cx="463" cy="485"/>
            </a:xfrm>
          </p:grpSpPr>
          <p:grpSp>
            <p:nvGrpSpPr>
              <p:cNvPr id="129094" name="Group 81">
                <a:extLst>
                  <a:ext uri="{FF2B5EF4-FFF2-40B4-BE49-F238E27FC236}">
                    <a16:creationId xmlns:a16="http://schemas.microsoft.com/office/drawing/2014/main" id="{5729E64B-263F-D2F5-7064-6A5C1074BF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5" y="2448"/>
                <a:ext cx="288" cy="240"/>
                <a:chOff x="2427" y="2448"/>
                <a:chExt cx="288" cy="240"/>
              </a:xfrm>
            </p:grpSpPr>
            <p:sp>
              <p:nvSpPr>
                <p:cNvPr id="129096" name="Line 82">
                  <a:extLst>
                    <a:ext uri="{FF2B5EF4-FFF2-40B4-BE49-F238E27FC236}">
                      <a16:creationId xmlns:a16="http://schemas.microsoft.com/office/drawing/2014/main" id="{50BFE6A8-2368-B624-4601-FA1EEB6110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97" name="Line 83">
                  <a:extLst>
                    <a:ext uri="{FF2B5EF4-FFF2-40B4-BE49-F238E27FC236}">
                      <a16:creationId xmlns:a16="http://schemas.microsoft.com/office/drawing/2014/main" id="{5EB5742D-E723-DAA7-6407-70B1D44463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9095" name="Text Box 84">
                <a:extLst>
                  <a:ext uri="{FF2B5EF4-FFF2-40B4-BE49-F238E27FC236}">
                    <a16:creationId xmlns:a16="http://schemas.microsoft.com/office/drawing/2014/main" id="{3CB9EE8E-46E9-C047-95EC-0EE535859C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702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 u</a:t>
                </a:r>
                <a:r>
                  <a:rPr lang="en-US" altLang="en-US" sz="1800" baseline="-25000"/>
                  <a:t>n-1</a:t>
                </a:r>
                <a:endParaRPr lang="en-US" altLang="en-US" sz="1800"/>
              </a:p>
            </p:txBody>
          </p:sp>
        </p:grpSp>
        <p:grpSp>
          <p:nvGrpSpPr>
            <p:cNvPr id="129089" name="Group 85">
              <a:extLst>
                <a:ext uri="{FF2B5EF4-FFF2-40B4-BE49-F238E27FC236}">
                  <a16:creationId xmlns:a16="http://schemas.microsoft.com/office/drawing/2014/main" id="{88EF3BEC-0A19-BA25-872A-C382FB8DE1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" y="2558"/>
              <a:ext cx="462" cy="499"/>
              <a:chOff x="1084" y="2434"/>
              <a:chExt cx="462" cy="499"/>
            </a:xfrm>
          </p:grpSpPr>
          <p:grpSp>
            <p:nvGrpSpPr>
              <p:cNvPr id="129090" name="Group 86">
                <a:extLst>
                  <a:ext uri="{FF2B5EF4-FFF2-40B4-BE49-F238E27FC236}">
                    <a16:creationId xmlns:a16="http://schemas.microsoft.com/office/drawing/2014/main" id="{C078ED3E-FBB9-2119-A4E5-F0A9808CE8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4" y="2434"/>
                <a:ext cx="288" cy="240"/>
                <a:chOff x="2427" y="2448"/>
                <a:chExt cx="288" cy="240"/>
              </a:xfrm>
            </p:grpSpPr>
            <p:sp>
              <p:nvSpPr>
                <p:cNvPr id="129092" name="Line 87">
                  <a:extLst>
                    <a:ext uri="{FF2B5EF4-FFF2-40B4-BE49-F238E27FC236}">
                      <a16:creationId xmlns:a16="http://schemas.microsoft.com/office/drawing/2014/main" id="{F11FAEF0-1D19-A4E8-8B29-042B6F2CC5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93" name="Line 88">
                  <a:extLst>
                    <a:ext uri="{FF2B5EF4-FFF2-40B4-BE49-F238E27FC236}">
                      <a16:creationId xmlns:a16="http://schemas.microsoft.com/office/drawing/2014/main" id="{A3A6463A-B2B0-B665-0471-6FFEBA9404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9091" name="Text Box 89">
                <a:extLst>
                  <a:ext uri="{FF2B5EF4-FFF2-40B4-BE49-F238E27FC236}">
                    <a16:creationId xmlns:a16="http://schemas.microsoft.com/office/drawing/2014/main" id="{C7E15A74-036E-0891-D19E-BBDD9C02F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702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u</a:t>
                </a:r>
                <a:r>
                  <a:rPr lang="en-US" altLang="en-US" sz="1800" baseline="-25000"/>
                  <a:t>n-2</a:t>
                </a:r>
                <a:endParaRPr lang="en-US" altLang="en-US" sz="1800"/>
              </a:p>
            </p:txBody>
          </p:sp>
        </p:grpSp>
      </p:grpSp>
      <p:sp>
        <p:nvSpPr>
          <p:cNvPr id="10330" name="Rectangle 90">
            <a:extLst>
              <a:ext uri="{FF2B5EF4-FFF2-40B4-BE49-F238E27FC236}">
                <a16:creationId xmlns:a16="http://schemas.microsoft.com/office/drawing/2014/main" id="{3FE0C7DC-250C-F7B1-53BB-38A2E875D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575" y="60960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fixed</a:t>
            </a:r>
          </a:p>
        </p:txBody>
      </p:sp>
      <p:sp>
        <p:nvSpPr>
          <p:cNvPr id="10332" name="Text Box 92">
            <a:extLst>
              <a:ext uri="{FF2B5EF4-FFF2-40B4-BE49-F238E27FC236}">
                <a16:creationId xmlns:a16="http://schemas.microsoft.com/office/drawing/2014/main" id="{0985BED2-4691-DC99-3DD1-51C2A29D1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00200"/>
            <a:ext cx="4159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10333" name="Group 93">
            <a:extLst>
              <a:ext uri="{FF2B5EF4-FFF2-40B4-BE49-F238E27FC236}">
                <a16:creationId xmlns:a16="http://schemas.microsoft.com/office/drawing/2014/main" id="{00A13849-A1AD-275C-F945-DF3599FFFE8D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3878263"/>
            <a:ext cx="2654300" cy="352425"/>
            <a:chOff x="2544" y="2443"/>
            <a:chExt cx="1672" cy="222"/>
          </a:xfrm>
        </p:grpSpPr>
        <p:sp>
          <p:nvSpPr>
            <p:cNvPr id="129082" name="Line 94">
              <a:extLst>
                <a:ext uri="{FF2B5EF4-FFF2-40B4-BE49-F238E27FC236}">
                  <a16:creationId xmlns:a16="http://schemas.microsoft.com/office/drawing/2014/main" id="{D8017769-5214-5063-A36F-76C19DA0B5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2544"/>
              <a:ext cx="52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9083" name="Object 95">
              <a:extLst>
                <a:ext uri="{FF2B5EF4-FFF2-40B4-BE49-F238E27FC236}">
                  <a16:creationId xmlns:a16="http://schemas.microsoft.com/office/drawing/2014/main" id="{E440603B-A8ED-C441-4043-A2DD2F98E56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65" y="2443"/>
            <a:ext cx="1051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43000" imgH="241300" progId="Equation.3">
                    <p:embed/>
                  </p:oleObj>
                </mc:Choice>
                <mc:Fallback>
                  <p:oleObj name="Equation" r:id="rId3" imgW="1143000" imgH="241300" progId="Equation.3">
                    <p:embed/>
                    <p:pic>
                      <p:nvPicPr>
                        <p:cNvPr id="129083" name="Object 95">
                          <a:extLst>
                            <a:ext uri="{FF2B5EF4-FFF2-40B4-BE49-F238E27FC236}">
                              <a16:creationId xmlns:a16="http://schemas.microsoft.com/office/drawing/2014/main" id="{E440603B-A8ED-C441-4043-A2DD2F98E56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5" y="2443"/>
                          <a:ext cx="1051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36" name="Group 96">
            <a:extLst>
              <a:ext uri="{FF2B5EF4-FFF2-40B4-BE49-F238E27FC236}">
                <a16:creationId xmlns:a16="http://schemas.microsoft.com/office/drawing/2014/main" id="{30994FBA-CE4B-D2FD-0D81-391119F748A1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3508375"/>
            <a:ext cx="2800350" cy="377825"/>
            <a:chOff x="2544" y="2210"/>
            <a:chExt cx="1764" cy="238"/>
          </a:xfrm>
        </p:grpSpPr>
        <p:sp>
          <p:nvSpPr>
            <p:cNvPr id="129080" name="Line 97">
              <a:extLst>
                <a:ext uri="{FF2B5EF4-FFF2-40B4-BE49-F238E27FC236}">
                  <a16:creationId xmlns:a16="http://schemas.microsoft.com/office/drawing/2014/main" id="{DE6B4D32-5DB9-114B-7B0A-248474351D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2352"/>
              <a:ext cx="5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9081" name="Object 98">
              <a:extLst>
                <a:ext uri="{FF2B5EF4-FFF2-40B4-BE49-F238E27FC236}">
                  <a16:creationId xmlns:a16="http://schemas.microsoft.com/office/drawing/2014/main" id="{B29FDCCE-1AC7-B83D-02B4-F6353B405FB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55" y="2210"/>
            <a:ext cx="1153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68400" imgH="241300" progId="Equation.3">
                    <p:embed/>
                  </p:oleObj>
                </mc:Choice>
                <mc:Fallback>
                  <p:oleObj name="Equation" r:id="rId5" imgW="1168400" imgH="241300" progId="Equation.3">
                    <p:embed/>
                    <p:pic>
                      <p:nvPicPr>
                        <p:cNvPr id="129081" name="Object 98">
                          <a:extLst>
                            <a:ext uri="{FF2B5EF4-FFF2-40B4-BE49-F238E27FC236}">
                              <a16:creationId xmlns:a16="http://schemas.microsoft.com/office/drawing/2014/main" id="{B29FDCCE-1AC7-B83D-02B4-F6353B405FB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5" y="2210"/>
                          <a:ext cx="1153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39" name="Group 99">
            <a:extLst>
              <a:ext uri="{FF2B5EF4-FFF2-40B4-BE49-F238E27FC236}">
                <a16:creationId xmlns:a16="http://schemas.microsoft.com/office/drawing/2014/main" id="{B955F82E-93CA-3984-C5B4-167EE46C9D9D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535113"/>
            <a:ext cx="1143000" cy="506412"/>
            <a:chOff x="1968" y="967"/>
            <a:chExt cx="720" cy="319"/>
          </a:xfrm>
        </p:grpSpPr>
        <p:sp>
          <p:nvSpPr>
            <p:cNvPr id="129076" name="Line 100">
              <a:extLst>
                <a:ext uri="{FF2B5EF4-FFF2-40B4-BE49-F238E27FC236}">
                  <a16:creationId xmlns:a16="http://schemas.microsoft.com/office/drawing/2014/main" id="{E8F35518-FCE0-A483-EFCB-C94DAC72F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10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77" name="Line 101">
              <a:extLst>
                <a:ext uri="{FF2B5EF4-FFF2-40B4-BE49-F238E27FC236}">
                  <a16:creationId xmlns:a16="http://schemas.microsoft.com/office/drawing/2014/main" id="{C692ED43-C7CF-C591-4354-FE5F16F23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10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78" name="Line 102">
              <a:extLst>
                <a:ext uri="{FF2B5EF4-FFF2-40B4-BE49-F238E27FC236}">
                  <a16:creationId xmlns:a16="http://schemas.microsoft.com/office/drawing/2014/main" id="{9434DA38-77AA-B183-40AF-6101945377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152"/>
              <a:ext cx="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79" name="Text Box 103">
              <a:extLst>
                <a:ext uri="{FF2B5EF4-FFF2-40B4-BE49-F238E27FC236}">
                  <a16:creationId xmlns:a16="http://schemas.microsoft.com/office/drawing/2014/main" id="{F9EEA886-E090-C20E-0E28-AA0172FF9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96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</p:grpSp>
      <p:sp>
        <p:nvSpPr>
          <p:cNvPr id="104" name="Freeform 12">
            <a:extLst>
              <a:ext uri="{FF2B5EF4-FFF2-40B4-BE49-F238E27FC236}">
                <a16:creationId xmlns:a16="http://schemas.microsoft.com/office/drawing/2014/main" id="{392B5D2F-6395-729C-E0F3-DD046FE3A71D}"/>
              </a:ext>
            </a:extLst>
          </p:cNvPr>
          <p:cNvSpPr>
            <a:spLocks/>
          </p:cNvSpPr>
          <p:nvPr/>
        </p:nvSpPr>
        <p:spPr bwMode="auto">
          <a:xfrm>
            <a:off x="4778375" y="4267200"/>
            <a:ext cx="5334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" name="Group 52">
            <a:extLst>
              <a:ext uri="{FF2B5EF4-FFF2-40B4-BE49-F238E27FC236}">
                <a16:creationId xmlns:a16="http://schemas.microsoft.com/office/drawing/2014/main" id="{BB99AF33-428D-4885-F5E5-D4E2E9DCC6E4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267200"/>
            <a:ext cx="2057400" cy="241300"/>
            <a:chOff x="782" y="2256"/>
            <a:chExt cx="1296" cy="152"/>
          </a:xfrm>
        </p:grpSpPr>
        <p:sp>
          <p:nvSpPr>
            <p:cNvPr id="129072" name="Freeform 53">
              <a:extLst>
                <a:ext uri="{FF2B5EF4-FFF2-40B4-BE49-F238E27FC236}">
                  <a16:creationId xmlns:a16="http://schemas.microsoft.com/office/drawing/2014/main" id="{46AED3A7-16E7-0985-0A9B-9568853CF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263"/>
              <a:ext cx="528" cy="144"/>
            </a:xfrm>
            <a:custGeom>
              <a:avLst/>
              <a:gdLst>
                <a:gd name="T0" fmla="*/ 0 w 1248"/>
                <a:gd name="T1" fmla="*/ 0 h 384"/>
                <a:gd name="T2" fmla="*/ 0 w 1248"/>
                <a:gd name="T3" fmla="*/ 0 h 384"/>
                <a:gd name="T4" fmla="*/ 0 w 1248"/>
                <a:gd name="T5" fmla="*/ 0 h 384"/>
                <a:gd name="T6" fmla="*/ 0 w 1248"/>
                <a:gd name="T7" fmla="*/ 0 h 384"/>
                <a:gd name="T8" fmla="*/ 0 w 1248"/>
                <a:gd name="T9" fmla="*/ 0 h 384"/>
                <a:gd name="T10" fmla="*/ 0 w 1248"/>
                <a:gd name="T11" fmla="*/ 0 h 384"/>
                <a:gd name="T12" fmla="*/ 0 w 1248"/>
                <a:gd name="T13" fmla="*/ 0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8" h="384">
                  <a:moveTo>
                    <a:pt x="0" y="192"/>
                  </a:moveTo>
                  <a:lnTo>
                    <a:pt x="288" y="192"/>
                  </a:lnTo>
                  <a:lnTo>
                    <a:pt x="432" y="0"/>
                  </a:lnTo>
                  <a:lnTo>
                    <a:pt x="672" y="384"/>
                  </a:lnTo>
                  <a:lnTo>
                    <a:pt x="912" y="0"/>
                  </a:lnTo>
                  <a:lnTo>
                    <a:pt x="1056" y="240"/>
                  </a:lnTo>
                  <a:lnTo>
                    <a:pt x="1248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73" name="Line 54">
              <a:extLst>
                <a:ext uri="{FF2B5EF4-FFF2-40B4-BE49-F238E27FC236}">
                  <a16:creationId xmlns:a16="http://schemas.microsoft.com/office/drawing/2014/main" id="{A80491D3-F142-43F9-B52F-C3246AFC9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23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74" name="Oval 55">
              <a:extLst>
                <a:ext uri="{FF2B5EF4-FFF2-40B4-BE49-F238E27FC236}">
                  <a16:creationId xmlns:a16="http://schemas.microsoft.com/office/drawing/2014/main" id="{A5167A58-7386-7323-DB83-C97991F3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" y="2264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9075" name="Oval 56">
              <a:extLst>
                <a:ext uri="{FF2B5EF4-FFF2-40B4-BE49-F238E27FC236}">
                  <a16:creationId xmlns:a16="http://schemas.microsoft.com/office/drawing/2014/main" id="{D5F71152-D104-8AA6-EDDC-4EC26FB8F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225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10" name="Oval 58">
            <a:extLst>
              <a:ext uri="{FF2B5EF4-FFF2-40B4-BE49-F238E27FC236}">
                <a16:creationId xmlns:a16="http://schemas.microsoft.com/office/drawing/2014/main" id="{24D710B6-5DCE-D046-8D09-EAD76344F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75" y="4267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11" name="Group 60">
            <a:extLst>
              <a:ext uri="{FF2B5EF4-FFF2-40B4-BE49-F238E27FC236}">
                <a16:creationId xmlns:a16="http://schemas.microsoft.com/office/drawing/2014/main" id="{D9550AA8-D569-83F6-F093-B906C215CA4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278313"/>
            <a:ext cx="2057400" cy="239712"/>
            <a:chOff x="3278" y="2263"/>
            <a:chExt cx="1296" cy="151"/>
          </a:xfrm>
        </p:grpSpPr>
        <p:sp>
          <p:nvSpPr>
            <p:cNvPr id="129068" name="Oval 61">
              <a:extLst>
                <a:ext uri="{FF2B5EF4-FFF2-40B4-BE49-F238E27FC236}">
                  <a16:creationId xmlns:a16="http://schemas.microsoft.com/office/drawing/2014/main" id="{DD426CFB-2E95-99E4-A7BF-8A3C3633B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2263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9069" name="Freeform 62">
              <a:extLst>
                <a:ext uri="{FF2B5EF4-FFF2-40B4-BE49-F238E27FC236}">
                  <a16:creationId xmlns:a16="http://schemas.microsoft.com/office/drawing/2014/main" id="{6D2C4156-6BBD-9FE2-5E3E-84C0171F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2263"/>
              <a:ext cx="528" cy="144"/>
            </a:xfrm>
            <a:custGeom>
              <a:avLst/>
              <a:gdLst>
                <a:gd name="T0" fmla="*/ 0 w 1248"/>
                <a:gd name="T1" fmla="*/ 0 h 384"/>
                <a:gd name="T2" fmla="*/ 0 w 1248"/>
                <a:gd name="T3" fmla="*/ 0 h 384"/>
                <a:gd name="T4" fmla="*/ 0 w 1248"/>
                <a:gd name="T5" fmla="*/ 0 h 384"/>
                <a:gd name="T6" fmla="*/ 0 w 1248"/>
                <a:gd name="T7" fmla="*/ 0 h 384"/>
                <a:gd name="T8" fmla="*/ 0 w 1248"/>
                <a:gd name="T9" fmla="*/ 0 h 384"/>
                <a:gd name="T10" fmla="*/ 0 w 1248"/>
                <a:gd name="T11" fmla="*/ 0 h 384"/>
                <a:gd name="T12" fmla="*/ 0 w 1248"/>
                <a:gd name="T13" fmla="*/ 0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8" h="384">
                  <a:moveTo>
                    <a:pt x="0" y="192"/>
                  </a:moveTo>
                  <a:lnTo>
                    <a:pt x="288" y="192"/>
                  </a:lnTo>
                  <a:lnTo>
                    <a:pt x="432" y="0"/>
                  </a:lnTo>
                  <a:lnTo>
                    <a:pt x="672" y="384"/>
                  </a:lnTo>
                  <a:lnTo>
                    <a:pt x="912" y="0"/>
                  </a:lnTo>
                  <a:lnTo>
                    <a:pt x="1056" y="240"/>
                  </a:lnTo>
                  <a:lnTo>
                    <a:pt x="1248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70" name="Oval 63">
              <a:extLst>
                <a:ext uri="{FF2B5EF4-FFF2-40B4-BE49-F238E27FC236}">
                  <a16:creationId xmlns:a16="http://schemas.microsoft.com/office/drawing/2014/main" id="{30B8EBE3-365E-DD75-A8BF-2E6AD605A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227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9071" name="Line 64">
              <a:extLst>
                <a:ext uri="{FF2B5EF4-FFF2-40B4-BE49-F238E27FC236}">
                  <a16:creationId xmlns:a16="http://schemas.microsoft.com/office/drawing/2014/main" id="{2E88FB13-A3F5-4A7C-1F3D-8F96FFF08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4" y="23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" name="Freeform 91">
            <a:extLst>
              <a:ext uri="{FF2B5EF4-FFF2-40B4-BE49-F238E27FC236}">
                <a16:creationId xmlns:a16="http://schemas.microsoft.com/office/drawing/2014/main" id="{FB791EE6-5870-81EC-D3EF-1095BF2652DF}"/>
              </a:ext>
            </a:extLst>
          </p:cNvPr>
          <p:cNvSpPr>
            <a:spLocks/>
          </p:cNvSpPr>
          <p:nvPr/>
        </p:nvSpPr>
        <p:spPr bwMode="auto">
          <a:xfrm>
            <a:off x="3302000" y="4271963"/>
            <a:ext cx="14478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/>
      <p:bldP spid="10247" grpId="0" animBg="1"/>
      <p:bldP spid="10248" grpId="0"/>
      <p:bldP spid="10249" grpId="0"/>
      <p:bldP spid="10250" grpId="0"/>
      <p:bldP spid="10250" grpId="1"/>
      <p:bldP spid="10254" grpId="0" animBg="1"/>
      <p:bldP spid="10255" grpId="0" animBg="1"/>
      <p:bldP spid="10257" grpId="0" animBg="1"/>
      <p:bldP spid="10259" grpId="0" animBg="1"/>
      <p:bldP spid="10261" grpId="0" animBg="1"/>
      <p:bldP spid="10263" grpId="0"/>
      <p:bldP spid="10264" grpId="0"/>
      <p:bldP spid="10265" grpId="0"/>
      <p:bldP spid="10266" grpId="0"/>
      <p:bldP spid="10267" grpId="0"/>
      <p:bldP spid="10271" grpId="0"/>
      <p:bldP spid="10330" grpId="0" animBg="1"/>
      <p:bldP spid="10332" grpId="0"/>
      <p:bldP spid="1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ACBCD6FB-40F9-3487-BB7C-259E96355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473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force driving atom n back to equilibrium</a:t>
            </a: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AF06BC2D-7B30-B3FE-7123-BEF7FDEDF5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850" y="914400"/>
          <a:ext cx="29559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228600" progId="Equation.3">
                  <p:embed/>
                </p:oleObj>
              </mc:Choice>
              <mc:Fallback>
                <p:oleObj name="Equation" r:id="rId3" imgW="2057400" imgH="228600" progId="Equation.3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AF06BC2D-7B30-B3FE-7123-BEF7FDEDF5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914400"/>
                        <a:ext cx="29559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8" name="Group 4">
            <a:extLst>
              <a:ext uri="{FF2B5EF4-FFF2-40B4-BE49-F238E27FC236}">
                <a16:creationId xmlns:a16="http://schemas.microsoft.com/office/drawing/2014/main" id="{EDA320D9-CC5A-E931-BFE9-252C71375920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685800"/>
            <a:ext cx="1219200" cy="914400"/>
            <a:chOff x="624" y="432"/>
            <a:chExt cx="768" cy="576"/>
          </a:xfrm>
        </p:grpSpPr>
        <p:sp>
          <p:nvSpPr>
            <p:cNvPr id="131085" name="Rectangle 5">
              <a:extLst>
                <a:ext uri="{FF2B5EF4-FFF2-40B4-BE49-F238E27FC236}">
                  <a16:creationId xmlns:a16="http://schemas.microsoft.com/office/drawing/2014/main" id="{92424E83-78EC-9D27-64E4-2DAFB0428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432"/>
              <a:ext cx="76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31086" name="Group 6">
              <a:extLst>
                <a:ext uri="{FF2B5EF4-FFF2-40B4-BE49-F238E27FC236}">
                  <a16:creationId xmlns:a16="http://schemas.microsoft.com/office/drawing/2014/main" id="{DFB5DB57-1EBB-E374-1A10-86849DA240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720"/>
              <a:ext cx="683" cy="240"/>
              <a:chOff x="2016" y="2375"/>
              <a:chExt cx="1399" cy="457"/>
            </a:xfrm>
          </p:grpSpPr>
          <p:sp>
            <p:nvSpPr>
              <p:cNvPr id="131087" name="Freeform 7">
                <a:extLst>
                  <a:ext uri="{FF2B5EF4-FFF2-40B4-BE49-F238E27FC236}">
                    <a16:creationId xmlns:a16="http://schemas.microsoft.com/office/drawing/2014/main" id="{31566859-C40F-1B2D-8D44-D0EB1AB4F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2688"/>
                <a:ext cx="912" cy="144"/>
              </a:xfrm>
              <a:custGeom>
                <a:avLst/>
                <a:gdLst>
                  <a:gd name="T0" fmla="*/ 0 w 1248"/>
                  <a:gd name="T1" fmla="*/ 0 h 384"/>
                  <a:gd name="T2" fmla="*/ 3 w 1248"/>
                  <a:gd name="T3" fmla="*/ 0 h 384"/>
                  <a:gd name="T4" fmla="*/ 4 w 1248"/>
                  <a:gd name="T5" fmla="*/ 0 h 384"/>
                  <a:gd name="T6" fmla="*/ 6 w 1248"/>
                  <a:gd name="T7" fmla="*/ 0 h 384"/>
                  <a:gd name="T8" fmla="*/ 8 w 1248"/>
                  <a:gd name="T9" fmla="*/ 0 h 384"/>
                  <a:gd name="T10" fmla="*/ 10 w 1248"/>
                  <a:gd name="T11" fmla="*/ 0 h 384"/>
                  <a:gd name="T12" fmla="*/ 11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88" name="Oval 8">
                <a:extLst>
                  <a:ext uri="{FF2B5EF4-FFF2-40B4-BE49-F238E27FC236}">
                    <a16:creationId xmlns:a16="http://schemas.microsoft.com/office/drawing/2014/main" id="{14264027-4CDC-323D-CB81-546EF4FB5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1089" name="Oval 9">
                <a:extLst>
                  <a:ext uri="{FF2B5EF4-FFF2-40B4-BE49-F238E27FC236}">
                    <a16:creationId xmlns:a16="http://schemas.microsoft.com/office/drawing/2014/main" id="{9780D2BA-D7B5-E538-B935-F6155E05F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1090" name="Text Box 10">
                <a:extLst>
                  <a:ext uri="{FF2B5EF4-FFF2-40B4-BE49-F238E27FC236}">
                    <a16:creationId xmlns:a16="http://schemas.microsoft.com/office/drawing/2014/main" id="{6EC44240-293F-04BA-CDEB-0957CC28CA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3" y="2375"/>
                <a:ext cx="402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</p:grp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DE392AD3-564B-3755-7993-1E1A717848FE}"/>
              </a:ext>
            </a:extLst>
          </p:cNvPr>
          <p:cNvGrpSpPr>
            <a:grpSpLocks/>
          </p:cNvGrpSpPr>
          <p:nvPr/>
        </p:nvGrpSpPr>
        <p:grpSpPr bwMode="auto">
          <a:xfrm>
            <a:off x="2276475" y="685800"/>
            <a:ext cx="1285875" cy="914400"/>
            <a:chOff x="1434" y="432"/>
            <a:chExt cx="810" cy="576"/>
          </a:xfrm>
        </p:grpSpPr>
        <p:grpSp>
          <p:nvGrpSpPr>
            <p:cNvPr id="131079" name="Group 12">
              <a:extLst>
                <a:ext uri="{FF2B5EF4-FFF2-40B4-BE49-F238E27FC236}">
                  <a16:creationId xmlns:a16="http://schemas.microsoft.com/office/drawing/2014/main" id="{45B528D4-1D37-BE01-4568-1AF8E847B5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726"/>
              <a:ext cx="384" cy="247"/>
              <a:chOff x="2880" y="2448"/>
              <a:chExt cx="610" cy="391"/>
            </a:xfrm>
          </p:grpSpPr>
          <p:sp>
            <p:nvSpPr>
              <p:cNvPr id="131081" name="Freeform 13">
                <a:extLst>
                  <a:ext uri="{FF2B5EF4-FFF2-40B4-BE49-F238E27FC236}">
                    <a16:creationId xmlns:a16="http://schemas.microsoft.com/office/drawing/2014/main" id="{5F418C77-DA17-5A6C-B471-34C56666F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688"/>
                <a:ext cx="336" cy="144"/>
              </a:xfrm>
              <a:custGeom>
                <a:avLst/>
                <a:gdLst>
                  <a:gd name="T0" fmla="*/ 0 w 1248"/>
                  <a:gd name="T1" fmla="*/ 0 h 384"/>
                  <a:gd name="T2" fmla="*/ 0 w 1248"/>
                  <a:gd name="T3" fmla="*/ 0 h 384"/>
                  <a:gd name="T4" fmla="*/ 0 w 1248"/>
                  <a:gd name="T5" fmla="*/ 0 h 384"/>
                  <a:gd name="T6" fmla="*/ 0 w 1248"/>
                  <a:gd name="T7" fmla="*/ 0 h 384"/>
                  <a:gd name="T8" fmla="*/ 0 w 1248"/>
                  <a:gd name="T9" fmla="*/ 0 h 384"/>
                  <a:gd name="T10" fmla="*/ 0 w 1248"/>
                  <a:gd name="T11" fmla="*/ 0 h 384"/>
                  <a:gd name="T12" fmla="*/ 0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82" name="Oval 14">
                <a:extLst>
                  <a:ext uri="{FF2B5EF4-FFF2-40B4-BE49-F238E27FC236}">
                    <a16:creationId xmlns:a16="http://schemas.microsoft.com/office/drawing/2014/main" id="{D1F4B01E-1A69-94C7-6107-BFF8E67B7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1083" name="Oval 15">
                <a:extLst>
                  <a:ext uri="{FF2B5EF4-FFF2-40B4-BE49-F238E27FC236}">
                    <a16:creationId xmlns:a16="http://schemas.microsoft.com/office/drawing/2014/main" id="{B7D61F46-D34B-60E1-38BB-8A87ECF89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2695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1084" name="Text Box 16">
                <a:extLst>
                  <a:ext uri="{FF2B5EF4-FFF2-40B4-BE49-F238E27FC236}">
                    <a16:creationId xmlns:a16="http://schemas.microsoft.com/office/drawing/2014/main" id="{7B7B1BFC-A7AA-9619-1C7D-1AFE0973F8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2448"/>
                <a:ext cx="31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  <p:sp>
          <p:nvSpPr>
            <p:cNvPr id="131080" name="Rectangle 17">
              <a:extLst>
                <a:ext uri="{FF2B5EF4-FFF2-40B4-BE49-F238E27FC236}">
                  <a16:creationId xmlns:a16="http://schemas.microsoft.com/office/drawing/2014/main" id="{DDBBCDE8-4688-8B04-1313-C1630BBC7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432"/>
              <a:ext cx="81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aphicFrame>
        <p:nvGraphicFramePr>
          <p:cNvPr id="11282" name="Object 18">
            <a:extLst>
              <a:ext uri="{FF2B5EF4-FFF2-40B4-BE49-F238E27FC236}">
                <a16:creationId xmlns:a16="http://schemas.microsoft.com/office/drawing/2014/main" id="{2200F14C-F523-71EB-2BE1-CD64F95F99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7113" y="825500"/>
          <a:ext cx="32178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8100" imgH="228600" progId="Equation.3">
                  <p:embed/>
                </p:oleObj>
              </mc:Choice>
              <mc:Fallback>
                <p:oleObj name="Equation" r:id="rId5" imgW="1308100" imgH="228600" progId="Equation.3">
                  <p:embed/>
                  <p:pic>
                    <p:nvPicPr>
                      <p:cNvPr id="11282" name="Object 18">
                        <a:extLst>
                          <a:ext uri="{FF2B5EF4-FFF2-40B4-BE49-F238E27FC236}">
                            <a16:creationId xmlns:a16="http://schemas.microsoft.com/office/drawing/2014/main" id="{2200F14C-F523-71EB-2BE1-CD64F95F99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825500"/>
                        <a:ext cx="32178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D8967FA0-4EA5-13A1-CE41-EDAC485B9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473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force driving atom n back to equilibrium</a:t>
            </a: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31F4BB00-F0CB-D933-34D2-77FD38390F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850" y="914400"/>
          <a:ext cx="29559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228600" progId="Equation.3">
                  <p:embed/>
                </p:oleObj>
              </mc:Choice>
              <mc:Fallback>
                <p:oleObj name="Equation" r:id="rId3" imgW="2057400" imgH="228600" progId="Equation.3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31F4BB00-F0CB-D933-34D2-77FD38390F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914400"/>
                        <a:ext cx="29559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8" name="Group 4">
            <a:extLst>
              <a:ext uri="{FF2B5EF4-FFF2-40B4-BE49-F238E27FC236}">
                <a16:creationId xmlns:a16="http://schemas.microsoft.com/office/drawing/2014/main" id="{A911C357-9824-4F4B-048B-E87CECC531C7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685800"/>
            <a:ext cx="1219200" cy="914400"/>
            <a:chOff x="624" y="432"/>
            <a:chExt cx="768" cy="576"/>
          </a:xfrm>
        </p:grpSpPr>
        <p:sp>
          <p:nvSpPr>
            <p:cNvPr id="133137" name="Rectangle 5">
              <a:extLst>
                <a:ext uri="{FF2B5EF4-FFF2-40B4-BE49-F238E27FC236}">
                  <a16:creationId xmlns:a16="http://schemas.microsoft.com/office/drawing/2014/main" id="{4BA4EE18-4F0E-7FD8-DEEC-EE16D9AB9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432"/>
              <a:ext cx="76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33138" name="Group 6">
              <a:extLst>
                <a:ext uri="{FF2B5EF4-FFF2-40B4-BE49-F238E27FC236}">
                  <a16:creationId xmlns:a16="http://schemas.microsoft.com/office/drawing/2014/main" id="{38A3A30D-FDA8-6EB8-51A4-CD6794F7B0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720"/>
              <a:ext cx="683" cy="240"/>
              <a:chOff x="2016" y="2375"/>
              <a:chExt cx="1399" cy="457"/>
            </a:xfrm>
          </p:grpSpPr>
          <p:sp>
            <p:nvSpPr>
              <p:cNvPr id="133139" name="Freeform 7">
                <a:extLst>
                  <a:ext uri="{FF2B5EF4-FFF2-40B4-BE49-F238E27FC236}">
                    <a16:creationId xmlns:a16="http://schemas.microsoft.com/office/drawing/2014/main" id="{9D4A279F-8EED-4E68-5496-1B1EA5B18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2688"/>
                <a:ext cx="912" cy="144"/>
              </a:xfrm>
              <a:custGeom>
                <a:avLst/>
                <a:gdLst>
                  <a:gd name="T0" fmla="*/ 0 w 1248"/>
                  <a:gd name="T1" fmla="*/ 0 h 384"/>
                  <a:gd name="T2" fmla="*/ 3 w 1248"/>
                  <a:gd name="T3" fmla="*/ 0 h 384"/>
                  <a:gd name="T4" fmla="*/ 4 w 1248"/>
                  <a:gd name="T5" fmla="*/ 0 h 384"/>
                  <a:gd name="T6" fmla="*/ 6 w 1248"/>
                  <a:gd name="T7" fmla="*/ 0 h 384"/>
                  <a:gd name="T8" fmla="*/ 8 w 1248"/>
                  <a:gd name="T9" fmla="*/ 0 h 384"/>
                  <a:gd name="T10" fmla="*/ 10 w 1248"/>
                  <a:gd name="T11" fmla="*/ 0 h 384"/>
                  <a:gd name="T12" fmla="*/ 11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40" name="Oval 8">
                <a:extLst>
                  <a:ext uri="{FF2B5EF4-FFF2-40B4-BE49-F238E27FC236}">
                    <a16:creationId xmlns:a16="http://schemas.microsoft.com/office/drawing/2014/main" id="{74B8180D-9BA2-4DFC-1415-7EFD85504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141" name="Oval 9">
                <a:extLst>
                  <a:ext uri="{FF2B5EF4-FFF2-40B4-BE49-F238E27FC236}">
                    <a16:creationId xmlns:a16="http://schemas.microsoft.com/office/drawing/2014/main" id="{3B6BF802-466E-08A1-BDF6-34EDAD957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142" name="Text Box 10">
                <a:extLst>
                  <a:ext uri="{FF2B5EF4-FFF2-40B4-BE49-F238E27FC236}">
                    <a16:creationId xmlns:a16="http://schemas.microsoft.com/office/drawing/2014/main" id="{78A3B6A8-0F21-BF28-7797-E4CA6D68D5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3" y="2375"/>
                <a:ext cx="402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</p:grp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B684769A-9862-14FD-579D-B5CE965D1C1B}"/>
              </a:ext>
            </a:extLst>
          </p:cNvPr>
          <p:cNvGrpSpPr>
            <a:grpSpLocks/>
          </p:cNvGrpSpPr>
          <p:nvPr/>
        </p:nvGrpSpPr>
        <p:grpSpPr bwMode="auto">
          <a:xfrm>
            <a:off x="2276475" y="685800"/>
            <a:ext cx="1285875" cy="914400"/>
            <a:chOff x="1434" y="432"/>
            <a:chExt cx="810" cy="576"/>
          </a:xfrm>
        </p:grpSpPr>
        <p:grpSp>
          <p:nvGrpSpPr>
            <p:cNvPr id="133131" name="Group 12">
              <a:extLst>
                <a:ext uri="{FF2B5EF4-FFF2-40B4-BE49-F238E27FC236}">
                  <a16:creationId xmlns:a16="http://schemas.microsoft.com/office/drawing/2014/main" id="{B946E2E8-F1D1-2B5B-BD5D-1E93DEAA2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726"/>
              <a:ext cx="384" cy="247"/>
              <a:chOff x="2880" y="2448"/>
              <a:chExt cx="610" cy="391"/>
            </a:xfrm>
          </p:grpSpPr>
          <p:sp>
            <p:nvSpPr>
              <p:cNvPr id="133133" name="Freeform 13">
                <a:extLst>
                  <a:ext uri="{FF2B5EF4-FFF2-40B4-BE49-F238E27FC236}">
                    <a16:creationId xmlns:a16="http://schemas.microsoft.com/office/drawing/2014/main" id="{9CD233D8-FF86-EB44-E3B1-4E4F1C4F6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688"/>
                <a:ext cx="336" cy="144"/>
              </a:xfrm>
              <a:custGeom>
                <a:avLst/>
                <a:gdLst>
                  <a:gd name="T0" fmla="*/ 0 w 1248"/>
                  <a:gd name="T1" fmla="*/ 0 h 384"/>
                  <a:gd name="T2" fmla="*/ 0 w 1248"/>
                  <a:gd name="T3" fmla="*/ 0 h 384"/>
                  <a:gd name="T4" fmla="*/ 0 w 1248"/>
                  <a:gd name="T5" fmla="*/ 0 h 384"/>
                  <a:gd name="T6" fmla="*/ 0 w 1248"/>
                  <a:gd name="T7" fmla="*/ 0 h 384"/>
                  <a:gd name="T8" fmla="*/ 0 w 1248"/>
                  <a:gd name="T9" fmla="*/ 0 h 384"/>
                  <a:gd name="T10" fmla="*/ 0 w 1248"/>
                  <a:gd name="T11" fmla="*/ 0 h 384"/>
                  <a:gd name="T12" fmla="*/ 0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34" name="Oval 14">
                <a:extLst>
                  <a:ext uri="{FF2B5EF4-FFF2-40B4-BE49-F238E27FC236}">
                    <a16:creationId xmlns:a16="http://schemas.microsoft.com/office/drawing/2014/main" id="{590A2209-60BA-0466-8BA1-DFF84EFA3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135" name="Oval 15">
                <a:extLst>
                  <a:ext uri="{FF2B5EF4-FFF2-40B4-BE49-F238E27FC236}">
                    <a16:creationId xmlns:a16="http://schemas.microsoft.com/office/drawing/2014/main" id="{5045FCF5-ECBB-0C09-08E8-8384FA0D5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2695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136" name="Text Box 16">
                <a:extLst>
                  <a:ext uri="{FF2B5EF4-FFF2-40B4-BE49-F238E27FC236}">
                    <a16:creationId xmlns:a16="http://schemas.microsoft.com/office/drawing/2014/main" id="{72436BB8-F84F-4C23-52B9-6702081D49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2448"/>
                <a:ext cx="31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  <p:sp>
          <p:nvSpPr>
            <p:cNvPr id="133132" name="Rectangle 17">
              <a:extLst>
                <a:ext uri="{FF2B5EF4-FFF2-40B4-BE49-F238E27FC236}">
                  <a16:creationId xmlns:a16="http://schemas.microsoft.com/office/drawing/2014/main" id="{D91170FE-217E-2214-1A1A-F55D3B3D2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432"/>
              <a:ext cx="81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aphicFrame>
        <p:nvGraphicFramePr>
          <p:cNvPr id="11282" name="Object 18">
            <a:extLst>
              <a:ext uri="{FF2B5EF4-FFF2-40B4-BE49-F238E27FC236}">
                <a16:creationId xmlns:a16="http://schemas.microsoft.com/office/drawing/2014/main" id="{D24B2FC8-5037-6C62-018C-0CC7FFEFD7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7113" y="825500"/>
          <a:ext cx="32178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8100" imgH="228600" progId="Equation.3">
                  <p:embed/>
                </p:oleObj>
              </mc:Choice>
              <mc:Fallback>
                <p:oleObj name="Equation" r:id="rId5" imgW="1308100" imgH="228600" progId="Equation.3">
                  <p:embed/>
                  <p:pic>
                    <p:nvPicPr>
                      <p:cNvPr id="11282" name="Object 18">
                        <a:extLst>
                          <a:ext uri="{FF2B5EF4-FFF2-40B4-BE49-F238E27FC236}">
                            <a16:creationId xmlns:a16="http://schemas.microsoft.com/office/drawing/2014/main" id="{D24B2FC8-5037-6C62-018C-0CC7FFEFD7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825500"/>
                        <a:ext cx="32178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AutoShape 19">
            <a:extLst>
              <a:ext uri="{FF2B5EF4-FFF2-40B4-BE49-F238E27FC236}">
                <a16:creationId xmlns:a16="http://schemas.microsoft.com/office/drawing/2014/main" id="{5B32B9FB-5BD4-19FF-0053-9DDE2D71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840AA16C-47F1-6641-A27A-094DE1842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2147888"/>
            <a:ext cx="212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equation of motion </a:t>
            </a:r>
          </a:p>
        </p:txBody>
      </p:sp>
      <p:graphicFrame>
        <p:nvGraphicFramePr>
          <p:cNvPr id="11285" name="Object 21">
            <a:extLst>
              <a:ext uri="{FF2B5EF4-FFF2-40B4-BE49-F238E27FC236}">
                <a16:creationId xmlns:a16="http://schemas.microsoft.com/office/drawing/2014/main" id="{55AF3CF7-F177-17B0-86D7-6609DBAD79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2133600"/>
          <a:ext cx="12620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41300" progId="Equation.3">
                  <p:embed/>
                </p:oleObj>
              </mc:Choice>
              <mc:Fallback>
                <p:oleObj name="Equation" r:id="rId7" imgW="736600" imgH="241300" progId="Equation.3">
                  <p:embed/>
                  <p:pic>
                    <p:nvPicPr>
                      <p:cNvPr id="11285" name="Object 21">
                        <a:extLst>
                          <a:ext uri="{FF2B5EF4-FFF2-40B4-BE49-F238E27FC236}">
                            <a16:creationId xmlns:a16="http://schemas.microsoft.com/office/drawing/2014/main" id="{55AF3CF7-F177-17B0-86D7-6609DBAD79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12620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22">
            <a:extLst>
              <a:ext uri="{FF2B5EF4-FFF2-40B4-BE49-F238E27FC236}">
                <a16:creationId xmlns:a16="http://schemas.microsoft.com/office/drawing/2014/main" id="{8C1C7BBD-EBAE-D484-648E-A89D59EE3D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5350" y="2543175"/>
          <a:ext cx="35052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4000" imgH="393700" progId="Equation.3">
                  <p:embed/>
                </p:oleObj>
              </mc:Choice>
              <mc:Fallback>
                <p:oleObj name="Equation" r:id="rId9" imgW="1524000" imgH="393700" progId="Equation.3">
                  <p:embed/>
                  <p:pic>
                    <p:nvPicPr>
                      <p:cNvPr id="11286" name="Object 22">
                        <a:extLst>
                          <a:ext uri="{FF2B5EF4-FFF2-40B4-BE49-F238E27FC236}">
                            <a16:creationId xmlns:a16="http://schemas.microsoft.com/office/drawing/2014/main" id="{8C1C7BBD-EBAE-D484-648E-A89D59EE3D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2543175"/>
                        <a:ext cx="35052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83" grpId="0" animBg="1"/>
      <p:bldP spid="112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86BF2FBE-9FE7-B6B1-215A-AB1D676F1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473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force driving atom n back to equilibrium</a:t>
            </a: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8E52ED2B-30F2-7E1C-9409-05DA3D708C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850" y="914400"/>
          <a:ext cx="29559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228600" progId="Equation.3">
                  <p:embed/>
                </p:oleObj>
              </mc:Choice>
              <mc:Fallback>
                <p:oleObj name="Equation" r:id="rId3" imgW="2057400" imgH="228600" progId="Equation.3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8E52ED2B-30F2-7E1C-9409-05DA3D708C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914400"/>
                        <a:ext cx="29559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8" name="Group 4">
            <a:extLst>
              <a:ext uri="{FF2B5EF4-FFF2-40B4-BE49-F238E27FC236}">
                <a16:creationId xmlns:a16="http://schemas.microsoft.com/office/drawing/2014/main" id="{A0633112-C256-6A00-8B1D-7D4B034F0A73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685800"/>
            <a:ext cx="1219200" cy="914400"/>
            <a:chOff x="624" y="432"/>
            <a:chExt cx="768" cy="576"/>
          </a:xfrm>
        </p:grpSpPr>
        <p:sp>
          <p:nvSpPr>
            <p:cNvPr id="135187" name="Rectangle 5">
              <a:extLst>
                <a:ext uri="{FF2B5EF4-FFF2-40B4-BE49-F238E27FC236}">
                  <a16:creationId xmlns:a16="http://schemas.microsoft.com/office/drawing/2014/main" id="{3DFDB235-EF3F-D238-B26F-D896588C9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432"/>
              <a:ext cx="76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35188" name="Group 6">
              <a:extLst>
                <a:ext uri="{FF2B5EF4-FFF2-40B4-BE49-F238E27FC236}">
                  <a16:creationId xmlns:a16="http://schemas.microsoft.com/office/drawing/2014/main" id="{8B96EC1F-E0CD-3E4E-C0CB-7CEC1F7D3C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720"/>
              <a:ext cx="683" cy="240"/>
              <a:chOff x="2016" y="2375"/>
              <a:chExt cx="1399" cy="457"/>
            </a:xfrm>
          </p:grpSpPr>
          <p:sp>
            <p:nvSpPr>
              <p:cNvPr id="135189" name="Freeform 7">
                <a:extLst>
                  <a:ext uri="{FF2B5EF4-FFF2-40B4-BE49-F238E27FC236}">
                    <a16:creationId xmlns:a16="http://schemas.microsoft.com/office/drawing/2014/main" id="{25529460-5F07-91A5-1B3F-5DF2C0465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2688"/>
                <a:ext cx="912" cy="144"/>
              </a:xfrm>
              <a:custGeom>
                <a:avLst/>
                <a:gdLst>
                  <a:gd name="T0" fmla="*/ 0 w 1248"/>
                  <a:gd name="T1" fmla="*/ 0 h 384"/>
                  <a:gd name="T2" fmla="*/ 3 w 1248"/>
                  <a:gd name="T3" fmla="*/ 0 h 384"/>
                  <a:gd name="T4" fmla="*/ 4 w 1248"/>
                  <a:gd name="T5" fmla="*/ 0 h 384"/>
                  <a:gd name="T6" fmla="*/ 6 w 1248"/>
                  <a:gd name="T7" fmla="*/ 0 h 384"/>
                  <a:gd name="T8" fmla="*/ 8 w 1248"/>
                  <a:gd name="T9" fmla="*/ 0 h 384"/>
                  <a:gd name="T10" fmla="*/ 10 w 1248"/>
                  <a:gd name="T11" fmla="*/ 0 h 384"/>
                  <a:gd name="T12" fmla="*/ 11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0" name="Oval 8">
                <a:extLst>
                  <a:ext uri="{FF2B5EF4-FFF2-40B4-BE49-F238E27FC236}">
                    <a16:creationId xmlns:a16="http://schemas.microsoft.com/office/drawing/2014/main" id="{73784518-C11D-4B03-050B-42A7B296C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5191" name="Oval 9">
                <a:extLst>
                  <a:ext uri="{FF2B5EF4-FFF2-40B4-BE49-F238E27FC236}">
                    <a16:creationId xmlns:a16="http://schemas.microsoft.com/office/drawing/2014/main" id="{04BF8857-957E-7821-13D0-8ABB009D6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5192" name="Text Box 10">
                <a:extLst>
                  <a:ext uri="{FF2B5EF4-FFF2-40B4-BE49-F238E27FC236}">
                    <a16:creationId xmlns:a16="http://schemas.microsoft.com/office/drawing/2014/main" id="{F13CBB80-EB59-D166-96CA-7A43F77789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3" y="2375"/>
                <a:ext cx="402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</p:grp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222B597C-F3F6-CFF5-272B-EC604245A128}"/>
              </a:ext>
            </a:extLst>
          </p:cNvPr>
          <p:cNvGrpSpPr>
            <a:grpSpLocks/>
          </p:cNvGrpSpPr>
          <p:nvPr/>
        </p:nvGrpSpPr>
        <p:grpSpPr bwMode="auto">
          <a:xfrm>
            <a:off x="2276475" y="685800"/>
            <a:ext cx="1285875" cy="914400"/>
            <a:chOff x="1434" y="432"/>
            <a:chExt cx="810" cy="576"/>
          </a:xfrm>
        </p:grpSpPr>
        <p:grpSp>
          <p:nvGrpSpPr>
            <p:cNvPr id="135181" name="Group 12">
              <a:extLst>
                <a:ext uri="{FF2B5EF4-FFF2-40B4-BE49-F238E27FC236}">
                  <a16:creationId xmlns:a16="http://schemas.microsoft.com/office/drawing/2014/main" id="{7ADD08D1-1E61-0BC6-A03D-0D50C0556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726"/>
              <a:ext cx="384" cy="247"/>
              <a:chOff x="2880" y="2448"/>
              <a:chExt cx="610" cy="391"/>
            </a:xfrm>
          </p:grpSpPr>
          <p:sp>
            <p:nvSpPr>
              <p:cNvPr id="135183" name="Freeform 13">
                <a:extLst>
                  <a:ext uri="{FF2B5EF4-FFF2-40B4-BE49-F238E27FC236}">
                    <a16:creationId xmlns:a16="http://schemas.microsoft.com/office/drawing/2014/main" id="{6681C91F-0A3D-0690-5652-AAA77143E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688"/>
                <a:ext cx="336" cy="144"/>
              </a:xfrm>
              <a:custGeom>
                <a:avLst/>
                <a:gdLst>
                  <a:gd name="T0" fmla="*/ 0 w 1248"/>
                  <a:gd name="T1" fmla="*/ 0 h 384"/>
                  <a:gd name="T2" fmla="*/ 0 w 1248"/>
                  <a:gd name="T3" fmla="*/ 0 h 384"/>
                  <a:gd name="T4" fmla="*/ 0 w 1248"/>
                  <a:gd name="T5" fmla="*/ 0 h 384"/>
                  <a:gd name="T6" fmla="*/ 0 w 1248"/>
                  <a:gd name="T7" fmla="*/ 0 h 384"/>
                  <a:gd name="T8" fmla="*/ 0 w 1248"/>
                  <a:gd name="T9" fmla="*/ 0 h 384"/>
                  <a:gd name="T10" fmla="*/ 0 w 1248"/>
                  <a:gd name="T11" fmla="*/ 0 h 384"/>
                  <a:gd name="T12" fmla="*/ 0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4" name="Oval 14">
                <a:extLst>
                  <a:ext uri="{FF2B5EF4-FFF2-40B4-BE49-F238E27FC236}">
                    <a16:creationId xmlns:a16="http://schemas.microsoft.com/office/drawing/2014/main" id="{F7A65EBE-21A9-D0A2-D210-26A649D85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5185" name="Oval 15">
                <a:extLst>
                  <a:ext uri="{FF2B5EF4-FFF2-40B4-BE49-F238E27FC236}">
                    <a16:creationId xmlns:a16="http://schemas.microsoft.com/office/drawing/2014/main" id="{02BD537C-6D7B-4A43-1E68-F48FE3688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2695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5186" name="Text Box 16">
                <a:extLst>
                  <a:ext uri="{FF2B5EF4-FFF2-40B4-BE49-F238E27FC236}">
                    <a16:creationId xmlns:a16="http://schemas.microsoft.com/office/drawing/2014/main" id="{49B503D9-D3BD-7D0A-6079-B7773B75D5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2448"/>
                <a:ext cx="31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  <p:sp>
          <p:nvSpPr>
            <p:cNvPr id="135182" name="Rectangle 17">
              <a:extLst>
                <a:ext uri="{FF2B5EF4-FFF2-40B4-BE49-F238E27FC236}">
                  <a16:creationId xmlns:a16="http://schemas.microsoft.com/office/drawing/2014/main" id="{D1E3652F-798B-0096-2ED2-5328C7711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432"/>
              <a:ext cx="81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aphicFrame>
        <p:nvGraphicFramePr>
          <p:cNvPr id="11282" name="Object 18">
            <a:extLst>
              <a:ext uri="{FF2B5EF4-FFF2-40B4-BE49-F238E27FC236}">
                <a16:creationId xmlns:a16="http://schemas.microsoft.com/office/drawing/2014/main" id="{02F03D36-8E19-FB65-CEA0-334D7B3A89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7113" y="825500"/>
          <a:ext cx="32178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8100" imgH="228600" progId="Equation.3">
                  <p:embed/>
                </p:oleObj>
              </mc:Choice>
              <mc:Fallback>
                <p:oleObj name="Equation" r:id="rId5" imgW="1308100" imgH="228600" progId="Equation.3">
                  <p:embed/>
                  <p:pic>
                    <p:nvPicPr>
                      <p:cNvPr id="11282" name="Object 18">
                        <a:extLst>
                          <a:ext uri="{FF2B5EF4-FFF2-40B4-BE49-F238E27FC236}">
                            <a16:creationId xmlns:a16="http://schemas.microsoft.com/office/drawing/2014/main" id="{02F03D36-8E19-FB65-CEA0-334D7B3A89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825500"/>
                        <a:ext cx="32178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AutoShape 19">
            <a:extLst>
              <a:ext uri="{FF2B5EF4-FFF2-40B4-BE49-F238E27FC236}">
                <a16:creationId xmlns:a16="http://schemas.microsoft.com/office/drawing/2014/main" id="{20FFA4C9-760C-1EFA-E8B0-F0F103FB0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60B77142-D353-4030-7E1C-0F83FE4DC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2147888"/>
            <a:ext cx="212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equation of motion </a:t>
            </a:r>
          </a:p>
        </p:txBody>
      </p:sp>
      <p:graphicFrame>
        <p:nvGraphicFramePr>
          <p:cNvPr id="11285" name="Object 21">
            <a:extLst>
              <a:ext uri="{FF2B5EF4-FFF2-40B4-BE49-F238E27FC236}">
                <a16:creationId xmlns:a16="http://schemas.microsoft.com/office/drawing/2014/main" id="{2DC64944-339A-4A30-6EA5-AC7DFBACDD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2133600"/>
          <a:ext cx="12620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41300" progId="Equation.3">
                  <p:embed/>
                </p:oleObj>
              </mc:Choice>
              <mc:Fallback>
                <p:oleObj name="Equation" r:id="rId7" imgW="736600" imgH="241300" progId="Equation.3">
                  <p:embed/>
                  <p:pic>
                    <p:nvPicPr>
                      <p:cNvPr id="11285" name="Object 21">
                        <a:extLst>
                          <a:ext uri="{FF2B5EF4-FFF2-40B4-BE49-F238E27FC236}">
                            <a16:creationId xmlns:a16="http://schemas.microsoft.com/office/drawing/2014/main" id="{2DC64944-339A-4A30-6EA5-AC7DFBACDD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12620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22">
            <a:extLst>
              <a:ext uri="{FF2B5EF4-FFF2-40B4-BE49-F238E27FC236}">
                <a16:creationId xmlns:a16="http://schemas.microsoft.com/office/drawing/2014/main" id="{C6F8854B-6EDA-89B9-A680-DA626FE540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5350" y="2543175"/>
          <a:ext cx="35052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4000" imgH="393700" progId="Equation.3">
                  <p:embed/>
                </p:oleObj>
              </mc:Choice>
              <mc:Fallback>
                <p:oleObj name="Equation" r:id="rId9" imgW="1524000" imgH="393700" progId="Equation.3">
                  <p:embed/>
                  <p:pic>
                    <p:nvPicPr>
                      <p:cNvPr id="11286" name="Object 22">
                        <a:extLst>
                          <a:ext uri="{FF2B5EF4-FFF2-40B4-BE49-F238E27FC236}">
                            <a16:creationId xmlns:a16="http://schemas.microsoft.com/office/drawing/2014/main" id="{C6F8854B-6EDA-89B9-A680-DA626FE540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2543175"/>
                        <a:ext cx="35052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Text Box 23">
            <a:extLst>
              <a:ext uri="{FF2B5EF4-FFF2-40B4-BE49-F238E27FC236}">
                <a16:creationId xmlns:a16="http://schemas.microsoft.com/office/drawing/2014/main" id="{0F6601BA-2BB7-09F4-0AFC-33CE0F7F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03625"/>
            <a:ext cx="81105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Old solution for continuous wave equation was		.  Use similar?</a:t>
            </a:r>
          </a:p>
        </p:txBody>
      </p:sp>
      <p:graphicFrame>
        <p:nvGraphicFramePr>
          <p:cNvPr id="11288" name="Object 24">
            <a:extLst>
              <a:ext uri="{FF2B5EF4-FFF2-40B4-BE49-F238E27FC236}">
                <a16:creationId xmlns:a16="http://schemas.microsoft.com/office/drawing/2014/main" id="{D40F2E39-2948-8C7B-C45F-D47819458D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62563" y="3581400"/>
          <a:ext cx="14414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29810" imgH="304668" progId="Equation.3">
                  <p:embed/>
                </p:oleObj>
              </mc:Choice>
              <mc:Fallback>
                <p:oleObj name="Equation" r:id="rId11" imgW="1129810" imgH="304668" progId="Equation.3">
                  <p:embed/>
                  <p:pic>
                    <p:nvPicPr>
                      <p:cNvPr id="11288" name="Object 24">
                        <a:extLst>
                          <a:ext uri="{FF2B5EF4-FFF2-40B4-BE49-F238E27FC236}">
                            <a16:creationId xmlns:a16="http://schemas.microsoft.com/office/drawing/2014/main" id="{D40F2E39-2948-8C7B-C45F-D47819458D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3581400"/>
                        <a:ext cx="14414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83" grpId="0" animBg="1"/>
      <p:bldP spid="11284" grpId="0"/>
      <p:bldP spid="112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4416F44B-F989-D98A-23F8-6B70FEFE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473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force driving atom n back to equilibrium</a:t>
            </a: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649E9340-DFB9-1FE8-479C-B675E4EC69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850" y="914400"/>
          <a:ext cx="29559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228600" progId="Equation.3">
                  <p:embed/>
                </p:oleObj>
              </mc:Choice>
              <mc:Fallback>
                <p:oleObj name="Equation" r:id="rId3" imgW="2057400" imgH="228600" progId="Equation.3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649E9340-DFB9-1FE8-479C-B675E4EC69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914400"/>
                        <a:ext cx="29559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8" name="Group 4">
            <a:extLst>
              <a:ext uri="{FF2B5EF4-FFF2-40B4-BE49-F238E27FC236}">
                <a16:creationId xmlns:a16="http://schemas.microsoft.com/office/drawing/2014/main" id="{91D9FB62-C75B-1D85-4E1D-C99E6B0114A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685800"/>
            <a:ext cx="1219200" cy="914400"/>
            <a:chOff x="624" y="432"/>
            <a:chExt cx="768" cy="576"/>
          </a:xfrm>
        </p:grpSpPr>
        <p:sp>
          <p:nvSpPr>
            <p:cNvPr id="137240" name="Rectangle 5">
              <a:extLst>
                <a:ext uri="{FF2B5EF4-FFF2-40B4-BE49-F238E27FC236}">
                  <a16:creationId xmlns:a16="http://schemas.microsoft.com/office/drawing/2014/main" id="{14BB9EE0-D497-1F0E-2369-50B5ED421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432"/>
              <a:ext cx="76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37241" name="Group 6">
              <a:extLst>
                <a:ext uri="{FF2B5EF4-FFF2-40B4-BE49-F238E27FC236}">
                  <a16:creationId xmlns:a16="http://schemas.microsoft.com/office/drawing/2014/main" id="{1C1AD1F2-9467-24FC-D982-B7CD5A9F3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720"/>
              <a:ext cx="683" cy="240"/>
              <a:chOff x="2016" y="2375"/>
              <a:chExt cx="1399" cy="457"/>
            </a:xfrm>
          </p:grpSpPr>
          <p:sp>
            <p:nvSpPr>
              <p:cNvPr id="137242" name="Freeform 7">
                <a:extLst>
                  <a:ext uri="{FF2B5EF4-FFF2-40B4-BE49-F238E27FC236}">
                    <a16:creationId xmlns:a16="http://schemas.microsoft.com/office/drawing/2014/main" id="{47150C18-A707-0466-DC07-079808507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2688"/>
                <a:ext cx="912" cy="144"/>
              </a:xfrm>
              <a:custGeom>
                <a:avLst/>
                <a:gdLst>
                  <a:gd name="T0" fmla="*/ 0 w 1248"/>
                  <a:gd name="T1" fmla="*/ 0 h 384"/>
                  <a:gd name="T2" fmla="*/ 3 w 1248"/>
                  <a:gd name="T3" fmla="*/ 0 h 384"/>
                  <a:gd name="T4" fmla="*/ 4 w 1248"/>
                  <a:gd name="T5" fmla="*/ 0 h 384"/>
                  <a:gd name="T6" fmla="*/ 6 w 1248"/>
                  <a:gd name="T7" fmla="*/ 0 h 384"/>
                  <a:gd name="T8" fmla="*/ 8 w 1248"/>
                  <a:gd name="T9" fmla="*/ 0 h 384"/>
                  <a:gd name="T10" fmla="*/ 10 w 1248"/>
                  <a:gd name="T11" fmla="*/ 0 h 384"/>
                  <a:gd name="T12" fmla="*/ 11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43" name="Oval 8">
                <a:extLst>
                  <a:ext uri="{FF2B5EF4-FFF2-40B4-BE49-F238E27FC236}">
                    <a16:creationId xmlns:a16="http://schemas.microsoft.com/office/drawing/2014/main" id="{8A2058F3-7B21-1AB6-2489-D33CB107F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7244" name="Oval 9">
                <a:extLst>
                  <a:ext uri="{FF2B5EF4-FFF2-40B4-BE49-F238E27FC236}">
                    <a16:creationId xmlns:a16="http://schemas.microsoft.com/office/drawing/2014/main" id="{2C8C880B-1B82-00AF-6BB8-A6C6308A1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7245" name="Text Box 10">
                <a:extLst>
                  <a:ext uri="{FF2B5EF4-FFF2-40B4-BE49-F238E27FC236}">
                    <a16:creationId xmlns:a16="http://schemas.microsoft.com/office/drawing/2014/main" id="{4161941D-B702-3826-B606-EA329C0FAF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3" y="2375"/>
                <a:ext cx="402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</p:grp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7CA0258D-1FF3-FD9A-FF6C-3F5D05147987}"/>
              </a:ext>
            </a:extLst>
          </p:cNvPr>
          <p:cNvGrpSpPr>
            <a:grpSpLocks/>
          </p:cNvGrpSpPr>
          <p:nvPr/>
        </p:nvGrpSpPr>
        <p:grpSpPr bwMode="auto">
          <a:xfrm>
            <a:off x="2276475" y="685800"/>
            <a:ext cx="1285875" cy="914400"/>
            <a:chOff x="1434" y="432"/>
            <a:chExt cx="810" cy="576"/>
          </a:xfrm>
        </p:grpSpPr>
        <p:grpSp>
          <p:nvGrpSpPr>
            <p:cNvPr id="137234" name="Group 12">
              <a:extLst>
                <a:ext uri="{FF2B5EF4-FFF2-40B4-BE49-F238E27FC236}">
                  <a16:creationId xmlns:a16="http://schemas.microsoft.com/office/drawing/2014/main" id="{324E1221-A6BF-918F-04D9-5985B1A17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726"/>
              <a:ext cx="384" cy="247"/>
              <a:chOff x="2880" y="2448"/>
              <a:chExt cx="610" cy="391"/>
            </a:xfrm>
          </p:grpSpPr>
          <p:sp>
            <p:nvSpPr>
              <p:cNvPr id="137236" name="Freeform 13">
                <a:extLst>
                  <a:ext uri="{FF2B5EF4-FFF2-40B4-BE49-F238E27FC236}">
                    <a16:creationId xmlns:a16="http://schemas.microsoft.com/office/drawing/2014/main" id="{82CD9254-CC00-6729-EA7A-B83ADDDDF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688"/>
                <a:ext cx="336" cy="144"/>
              </a:xfrm>
              <a:custGeom>
                <a:avLst/>
                <a:gdLst>
                  <a:gd name="T0" fmla="*/ 0 w 1248"/>
                  <a:gd name="T1" fmla="*/ 0 h 384"/>
                  <a:gd name="T2" fmla="*/ 0 w 1248"/>
                  <a:gd name="T3" fmla="*/ 0 h 384"/>
                  <a:gd name="T4" fmla="*/ 0 w 1248"/>
                  <a:gd name="T5" fmla="*/ 0 h 384"/>
                  <a:gd name="T6" fmla="*/ 0 w 1248"/>
                  <a:gd name="T7" fmla="*/ 0 h 384"/>
                  <a:gd name="T8" fmla="*/ 0 w 1248"/>
                  <a:gd name="T9" fmla="*/ 0 h 384"/>
                  <a:gd name="T10" fmla="*/ 0 w 1248"/>
                  <a:gd name="T11" fmla="*/ 0 h 384"/>
                  <a:gd name="T12" fmla="*/ 0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37" name="Oval 14">
                <a:extLst>
                  <a:ext uri="{FF2B5EF4-FFF2-40B4-BE49-F238E27FC236}">
                    <a16:creationId xmlns:a16="http://schemas.microsoft.com/office/drawing/2014/main" id="{26D39941-F65C-F394-103D-09ADE7819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7238" name="Oval 15">
                <a:extLst>
                  <a:ext uri="{FF2B5EF4-FFF2-40B4-BE49-F238E27FC236}">
                    <a16:creationId xmlns:a16="http://schemas.microsoft.com/office/drawing/2014/main" id="{B202B391-BD34-2895-96C0-F9AE8B092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2695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7239" name="Text Box 16">
                <a:extLst>
                  <a:ext uri="{FF2B5EF4-FFF2-40B4-BE49-F238E27FC236}">
                    <a16:creationId xmlns:a16="http://schemas.microsoft.com/office/drawing/2014/main" id="{79AC84BE-F5A8-AB80-2FFA-A1A2740FBF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2448"/>
                <a:ext cx="31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  <p:sp>
          <p:nvSpPr>
            <p:cNvPr id="137235" name="Rectangle 17">
              <a:extLst>
                <a:ext uri="{FF2B5EF4-FFF2-40B4-BE49-F238E27FC236}">
                  <a16:creationId xmlns:a16="http://schemas.microsoft.com/office/drawing/2014/main" id="{CB78735A-467A-478F-C12F-7435D5A08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432"/>
              <a:ext cx="81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aphicFrame>
        <p:nvGraphicFramePr>
          <p:cNvPr id="11282" name="Object 18">
            <a:extLst>
              <a:ext uri="{FF2B5EF4-FFF2-40B4-BE49-F238E27FC236}">
                <a16:creationId xmlns:a16="http://schemas.microsoft.com/office/drawing/2014/main" id="{1F650845-D66F-D59C-182E-902A12983E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7113" y="825500"/>
          <a:ext cx="32178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8100" imgH="228600" progId="Equation.3">
                  <p:embed/>
                </p:oleObj>
              </mc:Choice>
              <mc:Fallback>
                <p:oleObj name="Equation" r:id="rId5" imgW="1308100" imgH="228600" progId="Equation.3">
                  <p:embed/>
                  <p:pic>
                    <p:nvPicPr>
                      <p:cNvPr id="11282" name="Object 18">
                        <a:extLst>
                          <a:ext uri="{FF2B5EF4-FFF2-40B4-BE49-F238E27FC236}">
                            <a16:creationId xmlns:a16="http://schemas.microsoft.com/office/drawing/2014/main" id="{1F650845-D66F-D59C-182E-902A12983E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825500"/>
                        <a:ext cx="32178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AutoShape 19">
            <a:extLst>
              <a:ext uri="{FF2B5EF4-FFF2-40B4-BE49-F238E27FC236}">
                <a16:creationId xmlns:a16="http://schemas.microsoft.com/office/drawing/2014/main" id="{D096DDCF-955D-4355-E0C4-0B2512D71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76CF0973-88B8-792A-0C05-CC52239DA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2147888"/>
            <a:ext cx="212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equation of motion </a:t>
            </a:r>
          </a:p>
        </p:txBody>
      </p:sp>
      <p:graphicFrame>
        <p:nvGraphicFramePr>
          <p:cNvPr id="11285" name="Object 21">
            <a:extLst>
              <a:ext uri="{FF2B5EF4-FFF2-40B4-BE49-F238E27FC236}">
                <a16:creationId xmlns:a16="http://schemas.microsoft.com/office/drawing/2014/main" id="{AB01EED7-7C4F-8DC3-59EC-BDB7F395A7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2133600"/>
          <a:ext cx="12620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41300" progId="Equation.3">
                  <p:embed/>
                </p:oleObj>
              </mc:Choice>
              <mc:Fallback>
                <p:oleObj name="Equation" r:id="rId7" imgW="736600" imgH="241300" progId="Equation.3">
                  <p:embed/>
                  <p:pic>
                    <p:nvPicPr>
                      <p:cNvPr id="11285" name="Object 21">
                        <a:extLst>
                          <a:ext uri="{FF2B5EF4-FFF2-40B4-BE49-F238E27FC236}">
                            <a16:creationId xmlns:a16="http://schemas.microsoft.com/office/drawing/2014/main" id="{AB01EED7-7C4F-8DC3-59EC-BDB7F395A7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12620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22">
            <a:extLst>
              <a:ext uri="{FF2B5EF4-FFF2-40B4-BE49-F238E27FC236}">
                <a16:creationId xmlns:a16="http://schemas.microsoft.com/office/drawing/2014/main" id="{7EE34A5F-9514-263B-A28B-F10DD50BAD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5350" y="2543175"/>
          <a:ext cx="35052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4000" imgH="393700" progId="Equation.3">
                  <p:embed/>
                </p:oleObj>
              </mc:Choice>
              <mc:Fallback>
                <p:oleObj name="Equation" r:id="rId9" imgW="1524000" imgH="393700" progId="Equation.3">
                  <p:embed/>
                  <p:pic>
                    <p:nvPicPr>
                      <p:cNvPr id="11286" name="Object 22">
                        <a:extLst>
                          <a:ext uri="{FF2B5EF4-FFF2-40B4-BE49-F238E27FC236}">
                            <a16:creationId xmlns:a16="http://schemas.microsoft.com/office/drawing/2014/main" id="{7EE34A5F-9514-263B-A28B-F10DD50BAD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2543175"/>
                        <a:ext cx="35052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Text Box 23">
            <a:extLst>
              <a:ext uri="{FF2B5EF4-FFF2-40B4-BE49-F238E27FC236}">
                <a16:creationId xmlns:a16="http://schemas.microsoft.com/office/drawing/2014/main" id="{CAB43199-A819-E598-6A8F-EEB78215A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03625"/>
            <a:ext cx="81105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Old solution for continuous wave equation was		.  Use similar?</a:t>
            </a:r>
          </a:p>
        </p:txBody>
      </p:sp>
      <p:graphicFrame>
        <p:nvGraphicFramePr>
          <p:cNvPr id="11288" name="Object 24">
            <a:extLst>
              <a:ext uri="{FF2B5EF4-FFF2-40B4-BE49-F238E27FC236}">
                <a16:creationId xmlns:a16="http://schemas.microsoft.com/office/drawing/2014/main" id="{DD486DB6-C58F-597B-D265-19ABC8ED2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62563" y="3581400"/>
          <a:ext cx="14414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29810" imgH="304668" progId="Equation.3">
                  <p:embed/>
                </p:oleObj>
              </mc:Choice>
              <mc:Fallback>
                <p:oleObj name="Equation" r:id="rId11" imgW="1129810" imgH="304668" progId="Equation.3">
                  <p:embed/>
                  <p:pic>
                    <p:nvPicPr>
                      <p:cNvPr id="11288" name="Object 24">
                        <a:extLst>
                          <a:ext uri="{FF2B5EF4-FFF2-40B4-BE49-F238E27FC236}">
                            <a16:creationId xmlns:a16="http://schemas.microsoft.com/office/drawing/2014/main" id="{DD486DB6-C58F-597B-D265-19ABC8ED2E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3581400"/>
                        <a:ext cx="14414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AutoShape 25">
            <a:extLst>
              <a:ext uri="{FF2B5EF4-FFF2-40B4-BE49-F238E27FC236}">
                <a16:creationId xmlns:a16="http://schemas.microsoft.com/office/drawing/2014/main" id="{777F4EDA-3762-1D18-DC31-5F412D144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4365625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0" name="Text Box 26">
            <a:extLst>
              <a:ext uri="{FF2B5EF4-FFF2-40B4-BE49-F238E27FC236}">
                <a16:creationId xmlns:a16="http://schemas.microsoft.com/office/drawing/2014/main" id="{CF6D2C5F-9D2A-EAEB-C079-1D6613DF6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4289425"/>
            <a:ext cx="269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approach for linear chain</a:t>
            </a:r>
          </a:p>
        </p:txBody>
      </p:sp>
      <p:graphicFrame>
        <p:nvGraphicFramePr>
          <p:cNvPr id="11291" name="Object 27">
            <a:extLst>
              <a:ext uri="{FF2B5EF4-FFF2-40B4-BE49-F238E27FC236}">
                <a16:creationId xmlns:a16="http://schemas.microsoft.com/office/drawing/2014/main" id="{FF7DE8B8-51D4-F8D6-D844-54D444C8F6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8950" y="4259263"/>
          <a:ext cx="16843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20227" imgH="304668" progId="Equation.3">
                  <p:embed/>
                </p:oleObj>
              </mc:Choice>
              <mc:Fallback>
                <p:oleObj name="Equation" r:id="rId13" imgW="1320227" imgH="304668" progId="Equation.3">
                  <p:embed/>
                  <p:pic>
                    <p:nvPicPr>
                      <p:cNvPr id="11291" name="Object 27">
                        <a:extLst>
                          <a:ext uri="{FF2B5EF4-FFF2-40B4-BE49-F238E27FC236}">
                            <a16:creationId xmlns:a16="http://schemas.microsoft.com/office/drawing/2014/main" id="{FF7DE8B8-51D4-F8D6-D844-54D444C8F6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259263"/>
                        <a:ext cx="16843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7" name="Text Box 33">
            <a:extLst>
              <a:ext uri="{FF2B5EF4-FFF2-40B4-BE49-F238E27FC236}">
                <a16:creationId xmlns:a16="http://schemas.microsoft.com/office/drawing/2014/main" id="{D5985BB0-FF72-08D2-827F-485EF2509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1148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98" name="Text Box 34">
            <a:extLst>
              <a:ext uri="{FF2B5EF4-FFF2-40B4-BE49-F238E27FC236}">
                <a16:creationId xmlns:a16="http://schemas.microsoft.com/office/drawing/2014/main" id="{731F8A4F-1638-6B1D-5643-863C79741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2672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Let us try!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83" grpId="0" animBg="1"/>
      <p:bldP spid="11284" grpId="0"/>
      <p:bldP spid="11287" grpId="0"/>
      <p:bldP spid="11289" grpId="0" animBg="1"/>
      <p:bldP spid="11290" grpId="0"/>
      <p:bldP spid="11297" grpId="0"/>
      <p:bldP spid="11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E40201CC-E2F1-819A-340A-C34E5DC7C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473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force driving atom n back to equilibrium</a:t>
            </a: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45864B27-B428-71C5-EE0E-CBC61AB6CF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850" y="914400"/>
          <a:ext cx="29559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228600" progId="Equation.3">
                  <p:embed/>
                </p:oleObj>
              </mc:Choice>
              <mc:Fallback>
                <p:oleObj name="Equation" r:id="rId3" imgW="2057400" imgH="228600" progId="Equation.3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45864B27-B428-71C5-EE0E-CBC61AB6CF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914400"/>
                        <a:ext cx="29559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8" name="Group 4">
            <a:extLst>
              <a:ext uri="{FF2B5EF4-FFF2-40B4-BE49-F238E27FC236}">
                <a16:creationId xmlns:a16="http://schemas.microsoft.com/office/drawing/2014/main" id="{5234FBE2-FEB0-CFA8-F023-8D8D88FEAFC1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685800"/>
            <a:ext cx="1219200" cy="914400"/>
            <a:chOff x="624" y="432"/>
            <a:chExt cx="768" cy="576"/>
          </a:xfrm>
        </p:grpSpPr>
        <p:sp>
          <p:nvSpPr>
            <p:cNvPr id="139289" name="Rectangle 5">
              <a:extLst>
                <a:ext uri="{FF2B5EF4-FFF2-40B4-BE49-F238E27FC236}">
                  <a16:creationId xmlns:a16="http://schemas.microsoft.com/office/drawing/2014/main" id="{BDCBD1C1-2540-EBC4-CCFB-65B47754F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432"/>
              <a:ext cx="76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39290" name="Group 6">
              <a:extLst>
                <a:ext uri="{FF2B5EF4-FFF2-40B4-BE49-F238E27FC236}">
                  <a16:creationId xmlns:a16="http://schemas.microsoft.com/office/drawing/2014/main" id="{534AFE87-E65D-6DBC-0544-DC1BCE3ADC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720"/>
              <a:ext cx="683" cy="240"/>
              <a:chOff x="2016" y="2375"/>
              <a:chExt cx="1399" cy="457"/>
            </a:xfrm>
          </p:grpSpPr>
          <p:sp>
            <p:nvSpPr>
              <p:cNvPr id="139291" name="Freeform 7">
                <a:extLst>
                  <a:ext uri="{FF2B5EF4-FFF2-40B4-BE49-F238E27FC236}">
                    <a16:creationId xmlns:a16="http://schemas.microsoft.com/office/drawing/2014/main" id="{9F9F0F2F-F645-57FD-E622-91A2E45DE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2688"/>
                <a:ext cx="912" cy="144"/>
              </a:xfrm>
              <a:custGeom>
                <a:avLst/>
                <a:gdLst>
                  <a:gd name="T0" fmla="*/ 0 w 1248"/>
                  <a:gd name="T1" fmla="*/ 0 h 384"/>
                  <a:gd name="T2" fmla="*/ 3 w 1248"/>
                  <a:gd name="T3" fmla="*/ 0 h 384"/>
                  <a:gd name="T4" fmla="*/ 4 w 1248"/>
                  <a:gd name="T5" fmla="*/ 0 h 384"/>
                  <a:gd name="T6" fmla="*/ 6 w 1248"/>
                  <a:gd name="T7" fmla="*/ 0 h 384"/>
                  <a:gd name="T8" fmla="*/ 8 w 1248"/>
                  <a:gd name="T9" fmla="*/ 0 h 384"/>
                  <a:gd name="T10" fmla="*/ 10 w 1248"/>
                  <a:gd name="T11" fmla="*/ 0 h 384"/>
                  <a:gd name="T12" fmla="*/ 11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2" name="Oval 8">
                <a:extLst>
                  <a:ext uri="{FF2B5EF4-FFF2-40B4-BE49-F238E27FC236}">
                    <a16:creationId xmlns:a16="http://schemas.microsoft.com/office/drawing/2014/main" id="{BF61B5AB-EE61-BE9D-D430-469B2D161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9293" name="Oval 9">
                <a:extLst>
                  <a:ext uri="{FF2B5EF4-FFF2-40B4-BE49-F238E27FC236}">
                    <a16:creationId xmlns:a16="http://schemas.microsoft.com/office/drawing/2014/main" id="{88C06BE6-C74E-B1A4-F197-3D21692F7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9294" name="Text Box 10">
                <a:extLst>
                  <a:ext uri="{FF2B5EF4-FFF2-40B4-BE49-F238E27FC236}">
                    <a16:creationId xmlns:a16="http://schemas.microsoft.com/office/drawing/2014/main" id="{7B71B455-E267-BE87-C500-6BF3E06DAE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3" y="2375"/>
                <a:ext cx="402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</p:grp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7DCB2A68-4F88-37C9-FA13-72D967E893B5}"/>
              </a:ext>
            </a:extLst>
          </p:cNvPr>
          <p:cNvGrpSpPr>
            <a:grpSpLocks/>
          </p:cNvGrpSpPr>
          <p:nvPr/>
        </p:nvGrpSpPr>
        <p:grpSpPr bwMode="auto">
          <a:xfrm>
            <a:off x="2276475" y="685800"/>
            <a:ext cx="1285875" cy="914400"/>
            <a:chOff x="1434" y="432"/>
            <a:chExt cx="810" cy="576"/>
          </a:xfrm>
        </p:grpSpPr>
        <p:grpSp>
          <p:nvGrpSpPr>
            <p:cNvPr id="139283" name="Group 12">
              <a:extLst>
                <a:ext uri="{FF2B5EF4-FFF2-40B4-BE49-F238E27FC236}">
                  <a16:creationId xmlns:a16="http://schemas.microsoft.com/office/drawing/2014/main" id="{A732375F-918B-6003-8579-FD3C17175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726"/>
              <a:ext cx="384" cy="247"/>
              <a:chOff x="2880" y="2448"/>
              <a:chExt cx="610" cy="391"/>
            </a:xfrm>
          </p:grpSpPr>
          <p:sp>
            <p:nvSpPr>
              <p:cNvPr id="139285" name="Freeform 13">
                <a:extLst>
                  <a:ext uri="{FF2B5EF4-FFF2-40B4-BE49-F238E27FC236}">
                    <a16:creationId xmlns:a16="http://schemas.microsoft.com/office/drawing/2014/main" id="{35CC34E4-187B-72D7-E4DF-01057FAD7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688"/>
                <a:ext cx="336" cy="144"/>
              </a:xfrm>
              <a:custGeom>
                <a:avLst/>
                <a:gdLst>
                  <a:gd name="T0" fmla="*/ 0 w 1248"/>
                  <a:gd name="T1" fmla="*/ 0 h 384"/>
                  <a:gd name="T2" fmla="*/ 0 w 1248"/>
                  <a:gd name="T3" fmla="*/ 0 h 384"/>
                  <a:gd name="T4" fmla="*/ 0 w 1248"/>
                  <a:gd name="T5" fmla="*/ 0 h 384"/>
                  <a:gd name="T6" fmla="*/ 0 w 1248"/>
                  <a:gd name="T7" fmla="*/ 0 h 384"/>
                  <a:gd name="T8" fmla="*/ 0 w 1248"/>
                  <a:gd name="T9" fmla="*/ 0 h 384"/>
                  <a:gd name="T10" fmla="*/ 0 w 1248"/>
                  <a:gd name="T11" fmla="*/ 0 h 384"/>
                  <a:gd name="T12" fmla="*/ 0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6" name="Oval 14">
                <a:extLst>
                  <a:ext uri="{FF2B5EF4-FFF2-40B4-BE49-F238E27FC236}">
                    <a16:creationId xmlns:a16="http://schemas.microsoft.com/office/drawing/2014/main" id="{6A34B49C-2CB2-1351-DB8A-D264A60ED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9287" name="Oval 15">
                <a:extLst>
                  <a:ext uri="{FF2B5EF4-FFF2-40B4-BE49-F238E27FC236}">
                    <a16:creationId xmlns:a16="http://schemas.microsoft.com/office/drawing/2014/main" id="{9A968CD7-BE69-C9F5-C9E0-901388C57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2695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9288" name="Text Box 16">
                <a:extLst>
                  <a:ext uri="{FF2B5EF4-FFF2-40B4-BE49-F238E27FC236}">
                    <a16:creationId xmlns:a16="http://schemas.microsoft.com/office/drawing/2014/main" id="{0C9A68B0-DE73-3CD0-6566-83175EEA00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2448"/>
                <a:ext cx="31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  <p:sp>
          <p:nvSpPr>
            <p:cNvPr id="139284" name="Rectangle 17">
              <a:extLst>
                <a:ext uri="{FF2B5EF4-FFF2-40B4-BE49-F238E27FC236}">
                  <a16:creationId xmlns:a16="http://schemas.microsoft.com/office/drawing/2014/main" id="{BD953794-5F07-3F08-A32D-7200A1554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432"/>
              <a:ext cx="81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aphicFrame>
        <p:nvGraphicFramePr>
          <p:cNvPr id="11282" name="Object 18">
            <a:extLst>
              <a:ext uri="{FF2B5EF4-FFF2-40B4-BE49-F238E27FC236}">
                <a16:creationId xmlns:a16="http://schemas.microsoft.com/office/drawing/2014/main" id="{18204B78-64AA-630A-6040-5EDAA8B182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7113" y="825500"/>
          <a:ext cx="32178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8100" imgH="228600" progId="Equation.3">
                  <p:embed/>
                </p:oleObj>
              </mc:Choice>
              <mc:Fallback>
                <p:oleObj name="Equation" r:id="rId5" imgW="1308100" imgH="228600" progId="Equation.3">
                  <p:embed/>
                  <p:pic>
                    <p:nvPicPr>
                      <p:cNvPr id="11282" name="Object 18">
                        <a:extLst>
                          <a:ext uri="{FF2B5EF4-FFF2-40B4-BE49-F238E27FC236}">
                            <a16:creationId xmlns:a16="http://schemas.microsoft.com/office/drawing/2014/main" id="{18204B78-64AA-630A-6040-5EDAA8B182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825500"/>
                        <a:ext cx="32178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AutoShape 19">
            <a:extLst>
              <a:ext uri="{FF2B5EF4-FFF2-40B4-BE49-F238E27FC236}">
                <a16:creationId xmlns:a16="http://schemas.microsoft.com/office/drawing/2014/main" id="{1064A111-B1DC-59B2-AA76-74E69EB4E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7D91422A-F72B-E808-A11E-F3EA47935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2147888"/>
            <a:ext cx="212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equation of motion </a:t>
            </a:r>
          </a:p>
        </p:txBody>
      </p:sp>
      <p:graphicFrame>
        <p:nvGraphicFramePr>
          <p:cNvPr id="11285" name="Object 21">
            <a:extLst>
              <a:ext uri="{FF2B5EF4-FFF2-40B4-BE49-F238E27FC236}">
                <a16:creationId xmlns:a16="http://schemas.microsoft.com/office/drawing/2014/main" id="{A3829AD8-C98D-A2DB-B899-FEC191C12A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2133600"/>
          <a:ext cx="12620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41300" progId="Equation.3">
                  <p:embed/>
                </p:oleObj>
              </mc:Choice>
              <mc:Fallback>
                <p:oleObj name="Equation" r:id="rId7" imgW="736600" imgH="241300" progId="Equation.3">
                  <p:embed/>
                  <p:pic>
                    <p:nvPicPr>
                      <p:cNvPr id="11285" name="Object 21">
                        <a:extLst>
                          <a:ext uri="{FF2B5EF4-FFF2-40B4-BE49-F238E27FC236}">
                            <a16:creationId xmlns:a16="http://schemas.microsoft.com/office/drawing/2014/main" id="{A3829AD8-C98D-A2DB-B899-FEC191C12A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12620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22">
            <a:extLst>
              <a:ext uri="{FF2B5EF4-FFF2-40B4-BE49-F238E27FC236}">
                <a16:creationId xmlns:a16="http://schemas.microsoft.com/office/drawing/2014/main" id="{93650179-4B02-EE59-E4B7-2EB81E32ED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5350" y="2543175"/>
          <a:ext cx="35052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4000" imgH="393700" progId="Equation.3">
                  <p:embed/>
                </p:oleObj>
              </mc:Choice>
              <mc:Fallback>
                <p:oleObj name="Equation" r:id="rId9" imgW="1524000" imgH="393700" progId="Equation.3">
                  <p:embed/>
                  <p:pic>
                    <p:nvPicPr>
                      <p:cNvPr id="11286" name="Object 22">
                        <a:extLst>
                          <a:ext uri="{FF2B5EF4-FFF2-40B4-BE49-F238E27FC236}">
                            <a16:creationId xmlns:a16="http://schemas.microsoft.com/office/drawing/2014/main" id="{93650179-4B02-EE59-E4B7-2EB81E32ED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2543175"/>
                        <a:ext cx="35052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Text Box 23">
            <a:extLst>
              <a:ext uri="{FF2B5EF4-FFF2-40B4-BE49-F238E27FC236}">
                <a16:creationId xmlns:a16="http://schemas.microsoft.com/office/drawing/2014/main" id="{4194120D-B797-5608-1ACA-697E004B1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03625"/>
            <a:ext cx="81105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Old solution for continuous wave equation was		.  Use similar?</a:t>
            </a:r>
          </a:p>
        </p:txBody>
      </p:sp>
      <p:graphicFrame>
        <p:nvGraphicFramePr>
          <p:cNvPr id="11288" name="Object 24">
            <a:extLst>
              <a:ext uri="{FF2B5EF4-FFF2-40B4-BE49-F238E27FC236}">
                <a16:creationId xmlns:a16="http://schemas.microsoft.com/office/drawing/2014/main" id="{01A6975C-BBF8-74BF-8C30-11218550AB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62563" y="3581400"/>
          <a:ext cx="14414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29810" imgH="304668" progId="Equation.3">
                  <p:embed/>
                </p:oleObj>
              </mc:Choice>
              <mc:Fallback>
                <p:oleObj name="Equation" r:id="rId11" imgW="1129810" imgH="304668" progId="Equation.3">
                  <p:embed/>
                  <p:pic>
                    <p:nvPicPr>
                      <p:cNvPr id="11288" name="Object 24">
                        <a:extLst>
                          <a:ext uri="{FF2B5EF4-FFF2-40B4-BE49-F238E27FC236}">
                            <a16:creationId xmlns:a16="http://schemas.microsoft.com/office/drawing/2014/main" id="{01A6975C-BBF8-74BF-8C30-11218550AB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3581400"/>
                        <a:ext cx="14414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AutoShape 25">
            <a:extLst>
              <a:ext uri="{FF2B5EF4-FFF2-40B4-BE49-F238E27FC236}">
                <a16:creationId xmlns:a16="http://schemas.microsoft.com/office/drawing/2014/main" id="{6BEE6A4C-DB2E-3E02-3528-1A41226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4365625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0" name="Text Box 26">
            <a:extLst>
              <a:ext uri="{FF2B5EF4-FFF2-40B4-BE49-F238E27FC236}">
                <a16:creationId xmlns:a16="http://schemas.microsoft.com/office/drawing/2014/main" id="{E54A3AAE-81A5-BE6F-A07B-DE68EBE96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4289425"/>
            <a:ext cx="269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approach for linear chain</a:t>
            </a:r>
          </a:p>
        </p:txBody>
      </p:sp>
      <p:graphicFrame>
        <p:nvGraphicFramePr>
          <p:cNvPr id="11291" name="Object 27">
            <a:extLst>
              <a:ext uri="{FF2B5EF4-FFF2-40B4-BE49-F238E27FC236}">
                <a16:creationId xmlns:a16="http://schemas.microsoft.com/office/drawing/2014/main" id="{8D6DF480-89D9-66F0-23C6-A2BCF91220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8950" y="4259263"/>
          <a:ext cx="16843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20227" imgH="304668" progId="Equation.3">
                  <p:embed/>
                </p:oleObj>
              </mc:Choice>
              <mc:Fallback>
                <p:oleObj name="Equation" r:id="rId13" imgW="1320227" imgH="304668" progId="Equation.3">
                  <p:embed/>
                  <p:pic>
                    <p:nvPicPr>
                      <p:cNvPr id="11291" name="Object 27">
                        <a:extLst>
                          <a:ext uri="{FF2B5EF4-FFF2-40B4-BE49-F238E27FC236}">
                            <a16:creationId xmlns:a16="http://schemas.microsoft.com/office/drawing/2014/main" id="{8D6DF480-89D9-66F0-23C6-A2BCF91220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259263"/>
                        <a:ext cx="16843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2" name="Object 28">
            <a:extLst>
              <a:ext uri="{FF2B5EF4-FFF2-40B4-BE49-F238E27FC236}">
                <a16:creationId xmlns:a16="http://schemas.microsoft.com/office/drawing/2014/main" id="{89368984-EAE2-E1A8-86D9-8CCF996367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876800"/>
          <a:ext cx="2073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24895" imgH="304668" progId="Equation.3">
                  <p:embed/>
                </p:oleObj>
              </mc:Choice>
              <mc:Fallback>
                <p:oleObj name="Equation" r:id="rId15" imgW="1624895" imgH="304668" progId="Equation.3">
                  <p:embed/>
                  <p:pic>
                    <p:nvPicPr>
                      <p:cNvPr id="11292" name="Object 28">
                        <a:extLst>
                          <a:ext uri="{FF2B5EF4-FFF2-40B4-BE49-F238E27FC236}">
                            <a16:creationId xmlns:a16="http://schemas.microsoft.com/office/drawing/2014/main" id="{89368984-EAE2-E1A8-86D9-8CCF996367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20732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7" name="Text Box 33">
            <a:extLst>
              <a:ext uri="{FF2B5EF4-FFF2-40B4-BE49-F238E27FC236}">
                <a16:creationId xmlns:a16="http://schemas.microsoft.com/office/drawing/2014/main" id="{2F0194B4-2DB8-9651-6D05-D986E82DA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1148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98" name="Text Box 34">
            <a:extLst>
              <a:ext uri="{FF2B5EF4-FFF2-40B4-BE49-F238E27FC236}">
                <a16:creationId xmlns:a16="http://schemas.microsoft.com/office/drawing/2014/main" id="{3C26F724-9559-D8E8-9449-8D28BB66B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2672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Let us try!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83" grpId="0" animBg="1"/>
      <p:bldP spid="11284" grpId="0"/>
      <p:bldP spid="11287" grpId="0"/>
      <p:bldP spid="11289" grpId="0" animBg="1"/>
      <p:bldP spid="11290" grpId="0"/>
      <p:bldP spid="11297" grpId="0"/>
      <p:bldP spid="112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C85F456F-C39B-53A2-BF5A-CD0CBCFA7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473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force driving atom n back to equilibrium</a:t>
            </a: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6D8FEFEC-FC0B-AA32-8A70-92721FB0DC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850" y="914400"/>
          <a:ext cx="29559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228600" progId="Equation.3">
                  <p:embed/>
                </p:oleObj>
              </mc:Choice>
              <mc:Fallback>
                <p:oleObj name="Equation" r:id="rId3" imgW="2057400" imgH="228600" progId="Equation.3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6D8FEFEC-FC0B-AA32-8A70-92721FB0DC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914400"/>
                        <a:ext cx="29559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8" name="Group 4">
            <a:extLst>
              <a:ext uri="{FF2B5EF4-FFF2-40B4-BE49-F238E27FC236}">
                <a16:creationId xmlns:a16="http://schemas.microsoft.com/office/drawing/2014/main" id="{D304051C-F8EC-BA94-F774-064019C58C2B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685800"/>
            <a:ext cx="1219200" cy="914400"/>
            <a:chOff x="624" y="432"/>
            <a:chExt cx="768" cy="576"/>
          </a:xfrm>
        </p:grpSpPr>
        <p:sp>
          <p:nvSpPr>
            <p:cNvPr id="141339" name="Rectangle 5">
              <a:extLst>
                <a:ext uri="{FF2B5EF4-FFF2-40B4-BE49-F238E27FC236}">
                  <a16:creationId xmlns:a16="http://schemas.microsoft.com/office/drawing/2014/main" id="{E40BE2C9-C291-3B8A-6680-C775DF86D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432"/>
              <a:ext cx="76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41340" name="Group 6">
              <a:extLst>
                <a:ext uri="{FF2B5EF4-FFF2-40B4-BE49-F238E27FC236}">
                  <a16:creationId xmlns:a16="http://schemas.microsoft.com/office/drawing/2014/main" id="{0205E50B-26A8-DCDD-74F4-59B541D83F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720"/>
              <a:ext cx="683" cy="240"/>
              <a:chOff x="2016" y="2375"/>
              <a:chExt cx="1399" cy="457"/>
            </a:xfrm>
          </p:grpSpPr>
          <p:sp>
            <p:nvSpPr>
              <p:cNvPr id="141341" name="Freeform 7">
                <a:extLst>
                  <a:ext uri="{FF2B5EF4-FFF2-40B4-BE49-F238E27FC236}">
                    <a16:creationId xmlns:a16="http://schemas.microsoft.com/office/drawing/2014/main" id="{7F58CF12-152C-6396-7251-8AAB59DE2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2688"/>
                <a:ext cx="912" cy="144"/>
              </a:xfrm>
              <a:custGeom>
                <a:avLst/>
                <a:gdLst>
                  <a:gd name="T0" fmla="*/ 0 w 1248"/>
                  <a:gd name="T1" fmla="*/ 0 h 384"/>
                  <a:gd name="T2" fmla="*/ 3 w 1248"/>
                  <a:gd name="T3" fmla="*/ 0 h 384"/>
                  <a:gd name="T4" fmla="*/ 4 w 1248"/>
                  <a:gd name="T5" fmla="*/ 0 h 384"/>
                  <a:gd name="T6" fmla="*/ 6 w 1248"/>
                  <a:gd name="T7" fmla="*/ 0 h 384"/>
                  <a:gd name="T8" fmla="*/ 8 w 1248"/>
                  <a:gd name="T9" fmla="*/ 0 h 384"/>
                  <a:gd name="T10" fmla="*/ 10 w 1248"/>
                  <a:gd name="T11" fmla="*/ 0 h 384"/>
                  <a:gd name="T12" fmla="*/ 11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42" name="Oval 8">
                <a:extLst>
                  <a:ext uri="{FF2B5EF4-FFF2-40B4-BE49-F238E27FC236}">
                    <a16:creationId xmlns:a16="http://schemas.microsoft.com/office/drawing/2014/main" id="{E9E7A7B6-3D11-EFA2-4B3A-D0DEF389E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1343" name="Oval 9">
                <a:extLst>
                  <a:ext uri="{FF2B5EF4-FFF2-40B4-BE49-F238E27FC236}">
                    <a16:creationId xmlns:a16="http://schemas.microsoft.com/office/drawing/2014/main" id="{24D8626E-B752-DE53-39B0-64816943F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1344" name="Text Box 10">
                <a:extLst>
                  <a:ext uri="{FF2B5EF4-FFF2-40B4-BE49-F238E27FC236}">
                    <a16:creationId xmlns:a16="http://schemas.microsoft.com/office/drawing/2014/main" id="{AD94583E-AB07-9D6C-B1A4-E74D9D4683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3" y="2375"/>
                <a:ext cx="402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</p:grp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F65F41CC-09F1-420E-AB6B-7E5A6D7F173A}"/>
              </a:ext>
            </a:extLst>
          </p:cNvPr>
          <p:cNvGrpSpPr>
            <a:grpSpLocks/>
          </p:cNvGrpSpPr>
          <p:nvPr/>
        </p:nvGrpSpPr>
        <p:grpSpPr bwMode="auto">
          <a:xfrm>
            <a:off x="2276475" y="685800"/>
            <a:ext cx="1285875" cy="914400"/>
            <a:chOff x="1434" y="432"/>
            <a:chExt cx="810" cy="576"/>
          </a:xfrm>
        </p:grpSpPr>
        <p:grpSp>
          <p:nvGrpSpPr>
            <p:cNvPr id="141333" name="Group 12">
              <a:extLst>
                <a:ext uri="{FF2B5EF4-FFF2-40B4-BE49-F238E27FC236}">
                  <a16:creationId xmlns:a16="http://schemas.microsoft.com/office/drawing/2014/main" id="{F35A878A-ADCA-E3B1-79A1-B80F5EB966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726"/>
              <a:ext cx="384" cy="247"/>
              <a:chOff x="2880" y="2448"/>
              <a:chExt cx="610" cy="391"/>
            </a:xfrm>
          </p:grpSpPr>
          <p:sp>
            <p:nvSpPr>
              <p:cNvPr id="141335" name="Freeform 13">
                <a:extLst>
                  <a:ext uri="{FF2B5EF4-FFF2-40B4-BE49-F238E27FC236}">
                    <a16:creationId xmlns:a16="http://schemas.microsoft.com/office/drawing/2014/main" id="{A28E7DB2-9944-54D2-D437-18A94C221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688"/>
                <a:ext cx="336" cy="144"/>
              </a:xfrm>
              <a:custGeom>
                <a:avLst/>
                <a:gdLst>
                  <a:gd name="T0" fmla="*/ 0 w 1248"/>
                  <a:gd name="T1" fmla="*/ 0 h 384"/>
                  <a:gd name="T2" fmla="*/ 0 w 1248"/>
                  <a:gd name="T3" fmla="*/ 0 h 384"/>
                  <a:gd name="T4" fmla="*/ 0 w 1248"/>
                  <a:gd name="T5" fmla="*/ 0 h 384"/>
                  <a:gd name="T6" fmla="*/ 0 w 1248"/>
                  <a:gd name="T7" fmla="*/ 0 h 384"/>
                  <a:gd name="T8" fmla="*/ 0 w 1248"/>
                  <a:gd name="T9" fmla="*/ 0 h 384"/>
                  <a:gd name="T10" fmla="*/ 0 w 1248"/>
                  <a:gd name="T11" fmla="*/ 0 h 384"/>
                  <a:gd name="T12" fmla="*/ 0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36" name="Oval 14">
                <a:extLst>
                  <a:ext uri="{FF2B5EF4-FFF2-40B4-BE49-F238E27FC236}">
                    <a16:creationId xmlns:a16="http://schemas.microsoft.com/office/drawing/2014/main" id="{72C75269-7AF8-5A4E-442C-EFDDB3F17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1337" name="Oval 15">
                <a:extLst>
                  <a:ext uri="{FF2B5EF4-FFF2-40B4-BE49-F238E27FC236}">
                    <a16:creationId xmlns:a16="http://schemas.microsoft.com/office/drawing/2014/main" id="{EACD0437-F7FE-52F4-5C08-0C6040DF8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2695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1338" name="Text Box 16">
                <a:extLst>
                  <a:ext uri="{FF2B5EF4-FFF2-40B4-BE49-F238E27FC236}">
                    <a16:creationId xmlns:a16="http://schemas.microsoft.com/office/drawing/2014/main" id="{3D71980F-DBC3-0F26-EF0F-546EC61593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2448"/>
                <a:ext cx="31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  <p:sp>
          <p:nvSpPr>
            <p:cNvPr id="141334" name="Rectangle 17">
              <a:extLst>
                <a:ext uri="{FF2B5EF4-FFF2-40B4-BE49-F238E27FC236}">
                  <a16:creationId xmlns:a16="http://schemas.microsoft.com/office/drawing/2014/main" id="{907BC2CE-25A9-3DDB-8C96-31A896655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432"/>
              <a:ext cx="81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aphicFrame>
        <p:nvGraphicFramePr>
          <p:cNvPr id="11282" name="Object 18">
            <a:extLst>
              <a:ext uri="{FF2B5EF4-FFF2-40B4-BE49-F238E27FC236}">
                <a16:creationId xmlns:a16="http://schemas.microsoft.com/office/drawing/2014/main" id="{6F5F28C5-CE8C-BFFB-5827-BC7D79DC6F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7113" y="825500"/>
          <a:ext cx="32178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8100" imgH="228600" progId="Equation.3">
                  <p:embed/>
                </p:oleObj>
              </mc:Choice>
              <mc:Fallback>
                <p:oleObj name="Equation" r:id="rId5" imgW="1308100" imgH="228600" progId="Equation.3">
                  <p:embed/>
                  <p:pic>
                    <p:nvPicPr>
                      <p:cNvPr id="11282" name="Object 18">
                        <a:extLst>
                          <a:ext uri="{FF2B5EF4-FFF2-40B4-BE49-F238E27FC236}">
                            <a16:creationId xmlns:a16="http://schemas.microsoft.com/office/drawing/2014/main" id="{6F5F28C5-CE8C-BFFB-5827-BC7D79DC6F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825500"/>
                        <a:ext cx="32178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AutoShape 19">
            <a:extLst>
              <a:ext uri="{FF2B5EF4-FFF2-40B4-BE49-F238E27FC236}">
                <a16:creationId xmlns:a16="http://schemas.microsoft.com/office/drawing/2014/main" id="{D789E863-CD00-4CF4-9336-FD7F38E4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FAF0C8BB-A575-7A03-4BA0-2A4449423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2147888"/>
            <a:ext cx="212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equation of motion </a:t>
            </a:r>
          </a:p>
        </p:txBody>
      </p:sp>
      <p:graphicFrame>
        <p:nvGraphicFramePr>
          <p:cNvPr id="11285" name="Object 21">
            <a:extLst>
              <a:ext uri="{FF2B5EF4-FFF2-40B4-BE49-F238E27FC236}">
                <a16:creationId xmlns:a16="http://schemas.microsoft.com/office/drawing/2014/main" id="{0825902E-C28C-7AFD-7F0D-86D62C618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2133600"/>
          <a:ext cx="12620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41300" progId="Equation.3">
                  <p:embed/>
                </p:oleObj>
              </mc:Choice>
              <mc:Fallback>
                <p:oleObj name="Equation" r:id="rId7" imgW="736600" imgH="241300" progId="Equation.3">
                  <p:embed/>
                  <p:pic>
                    <p:nvPicPr>
                      <p:cNvPr id="11285" name="Object 21">
                        <a:extLst>
                          <a:ext uri="{FF2B5EF4-FFF2-40B4-BE49-F238E27FC236}">
                            <a16:creationId xmlns:a16="http://schemas.microsoft.com/office/drawing/2014/main" id="{0825902E-C28C-7AFD-7F0D-86D62C618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12620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22">
            <a:extLst>
              <a:ext uri="{FF2B5EF4-FFF2-40B4-BE49-F238E27FC236}">
                <a16:creationId xmlns:a16="http://schemas.microsoft.com/office/drawing/2014/main" id="{1968BEB9-C008-A872-6757-3957B9E85C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5350" y="2543175"/>
          <a:ext cx="35052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4000" imgH="393700" progId="Equation.3">
                  <p:embed/>
                </p:oleObj>
              </mc:Choice>
              <mc:Fallback>
                <p:oleObj name="Equation" r:id="rId9" imgW="1524000" imgH="393700" progId="Equation.3">
                  <p:embed/>
                  <p:pic>
                    <p:nvPicPr>
                      <p:cNvPr id="11286" name="Object 22">
                        <a:extLst>
                          <a:ext uri="{FF2B5EF4-FFF2-40B4-BE49-F238E27FC236}">
                            <a16:creationId xmlns:a16="http://schemas.microsoft.com/office/drawing/2014/main" id="{1968BEB9-C008-A872-6757-3957B9E85C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2543175"/>
                        <a:ext cx="35052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Text Box 23">
            <a:extLst>
              <a:ext uri="{FF2B5EF4-FFF2-40B4-BE49-F238E27FC236}">
                <a16:creationId xmlns:a16="http://schemas.microsoft.com/office/drawing/2014/main" id="{4BCB9F9E-541D-D956-CF22-839951E5B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03625"/>
            <a:ext cx="81105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Old solution for continuous wave equation was		.  Use similar?</a:t>
            </a:r>
          </a:p>
        </p:txBody>
      </p:sp>
      <p:graphicFrame>
        <p:nvGraphicFramePr>
          <p:cNvPr id="11288" name="Object 24">
            <a:extLst>
              <a:ext uri="{FF2B5EF4-FFF2-40B4-BE49-F238E27FC236}">
                <a16:creationId xmlns:a16="http://schemas.microsoft.com/office/drawing/2014/main" id="{9CC3E248-870B-6D41-378D-358CDC8C20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62563" y="3581400"/>
          <a:ext cx="14414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29810" imgH="304668" progId="Equation.3">
                  <p:embed/>
                </p:oleObj>
              </mc:Choice>
              <mc:Fallback>
                <p:oleObj name="Equation" r:id="rId11" imgW="1129810" imgH="304668" progId="Equation.3">
                  <p:embed/>
                  <p:pic>
                    <p:nvPicPr>
                      <p:cNvPr id="11288" name="Object 24">
                        <a:extLst>
                          <a:ext uri="{FF2B5EF4-FFF2-40B4-BE49-F238E27FC236}">
                            <a16:creationId xmlns:a16="http://schemas.microsoft.com/office/drawing/2014/main" id="{9CC3E248-870B-6D41-378D-358CDC8C20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3581400"/>
                        <a:ext cx="14414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AutoShape 25">
            <a:extLst>
              <a:ext uri="{FF2B5EF4-FFF2-40B4-BE49-F238E27FC236}">
                <a16:creationId xmlns:a16="http://schemas.microsoft.com/office/drawing/2014/main" id="{B41D4C2E-886E-708F-B3C3-00173DA65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4365625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0" name="Text Box 26">
            <a:extLst>
              <a:ext uri="{FF2B5EF4-FFF2-40B4-BE49-F238E27FC236}">
                <a16:creationId xmlns:a16="http://schemas.microsoft.com/office/drawing/2014/main" id="{DCD7D784-1433-4111-3D61-3336DD77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4289425"/>
            <a:ext cx="269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approach for linear chain</a:t>
            </a:r>
          </a:p>
        </p:txBody>
      </p:sp>
      <p:graphicFrame>
        <p:nvGraphicFramePr>
          <p:cNvPr id="11291" name="Object 27">
            <a:extLst>
              <a:ext uri="{FF2B5EF4-FFF2-40B4-BE49-F238E27FC236}">
                <a16:creationId xmlns:a16="http://schemas.microsoft.com/office/drawing/2014/main" id="{D469D285-7E6A-C634-4038-4C5E8DA49E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8950" y="4259263"/>
          <a:ext cx="16843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20227" imgH="304668" progId="Equation.3">
                  <p:embed/>
                </p:oleObj>
              </mc:Choice>
              <mc:Fallback>
                <p:oleObj name="Equation" r:id="rId13" imgW="1320227" imgH="304668" progId="Equation.3">
                  <p:embed/>
                  <p:pic>
                    <p:nvPicPr>
                      <p:cNvPr id="11291" name="Object 27">
                        <a:extLst>
                          <a:ext uri="{FF2B5EF4-FFF2-40B4-BE49-F238E27FC236}">
                            <a16:creationId xmlns:a16="http://schemas.microsoft.com/office/drawing/2014/main" id="{D469D285-7E6A-C634-4038-4C5E8DA49E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259263"/>
                        <a:ext cx="16843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2" name="Object 28">
            <a:extLst>
              <a:ext uri="{FF2B5EF4-FFF2-40B4-BE49-F238E27FC236}">
                <a16:creationId xmlns:a16="http://schemas.microsoft.com/office/drawing/2014/main" id="{55BE8E0E-DF63-A9D4-D413-B55CF65B63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876800"/>
          <a:ext cx="2073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24895" imgH="304668" progId="Equation.3">
                  <p:embed/>
                </p:oleObj>
              </mc:Choice>
              <mc:Fallback>
                <p:oleObj name="Equation" r:id="rId15" imgW="1624895" imgH="304668" progId="Equation.3">
                  <p:embed/>
                  <p:pic>
                    <p:nvPicPr>
                      <p:cNvPr id="11292" name="Object 28">
                        <a:extLst>
                          <a:ext uri="{FF2B5EF4-FFF2-40B4-BE49-F238E27FC236}">
                            <a16:creationId xmlns:a16="http://schemas.microsoft.com/office/drawing/2014/main" id="{55BE8E0E-DF63-A9D4-D413-B55CF65B63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20732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3" name="Object 29">
            <a:extLst>
              <a:ext uri="{FF2B5EF4-FFF2-40B4-BE49-F238E27FC236}">
                <a16:creationId xmlns:a16="http://schemas.microsoft.com/office/drawing/2014/main" id="{21CBCAE7-B4E0-6498-458B-0E2F1BB830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4876800"/>
          <a:ext cx="22510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64534" imgH="304668" progId="Equation.3">
                  <p:embed/>
                </p:oleObj>
              </mc:Choice>
              <mc:Fallback>
                <p:oleObj name="Equation" r:id="rId17" imgW="1764534" imgH="304668" progId="Equation.3">
                  <p:embed/>
                  <p:pic>
                    <p:nvPicPr>
                      <p:cNvPr id="11293" name="Object 29">
                        <a:extLst>
                          <a:ext uri="{FF2B5EF4-FFF2-40B4-BE49-F238E27FC236}">
                            <a16:creationId xmlns:a16="http://schemas.microsoft.com/office/drawing/2014/main" id="{21CBCAE7-B4E0-6498-458B-0E2F1BB830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76800"/>
                        <a:ext cx="22510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5" name="Text Box 31">
            <a:extLst>
              <a:ext uri="{FF2B5EF4-FFF2-40B4-BE49-F238E27FC236}">
                <a16:creationId xmlns:a16="http://schemas.microsoft.com/office/drawing/2014/main" id="{0815F727-2FBD-F3BA-8566-0061D9BEC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953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,</a:t>
            </a:r>
          </a:p>
        </p:txBody>
      </p:sp>
      <p:sp>
        <p:nvSpPr>
          <p:cNvPr id="11297" name="Text Box 33">
            <a:extLst>
              <a:ext uri="{FF2B5EF4-FFF2-40B4-BE49-F238E27FC236}">
                <a16:creationId xmlns:a16="http://schemas.microsoft.com/office/drawing/2014/main" id="{01CCBDB7-1AE6-31EC-39F6-AA0FFF668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1148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98" name="Text Box 34">
            <a:extLst>
              <a:ext uri="{FF2B5EF4-FFF2-40B4-BE49-F238E27FC236}">
                <a16:creationId xmlns:a16="http://schemas.microsoft.com/office/drawing/2014/main" id="{89EC8B44-7367-A374-C7A5-22BA5B0EE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2672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Let us try!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83" grpId="0" animBg="1"/>
      <p:bldP spid="11284" grpId="0"/>
      <p:bldP spid="11287" grpId="0"/>
      <p:bldP spid="11289" grpId="0" animBg="1"/>
      <p:bldP spid="11290" grpId="0"/>
      <p:bldP spid="11295" grpId="0"/>
      <p:bldP spid="11297" grpId="0"/>
      <p:bldP spid="112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57BAFB2F-FED5-A73A-998A-83C2D15DC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473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force driving atom n back to equilibrium</a:t>
            </a: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9F1B99A1-32E6-115C-0512-D7D0F35A97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850" y="914400"/>
          <a:ext cx="29559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228600" progId="Equation.3">
                  <p:embed/>
                </p:oleObj>
              </mc:Choice>
              <mc:Fallback>
                <p:oleObj name="Equation" r:id="rId3" imgW="2057400" imgH="228600" progId="Equation.3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9F1B99A1-32E6-115C-0512-D7D0F35A97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914400"/>
                        <a:ext cx="29559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8" name="Group 4">
            <a:extLst>
              <a:ext uri="{FF2B5EF4-FFF2-40B4-BE49-F238E27FC236}">
                <a16:creationId xmlns:a16="http://schemas.microsoft.com/office/drawing/2014/main" id="{DDC1D66C-DBC5-92CD-BDE4-54CF90A43319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685800"/>
            <a:ext cx="1219200" cy="914400"/>
            <a:chOff x="624" y="432"/>
            <a:chExt cx="768" cy="576"/>
          </a:xfrm>
        </p:grpSpPr>
        <p:sp>
          <p:nvSpPr>
            <p:cNvPr id="143389" name="Rectangle 5">
              <a:extLst>
                <a:ext uri="{FF2B5EF4-FFF2-40B4-BE49-F238E27FC236}">
                  <a16:creationId xmlns:a16="http://schemas.microsoft.com/office/drawing/2014/main" id="{CECE6E02-33C3-4D10-46BD-44E503AE1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432"/>
              <a:ext cx="76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43390" name="Group 6">
              <a:extLst>
                <a:ext uri="{FF2B5EF4-FFF2-40B4-BE49-F238E27FC236}">
                  <a16:creationId xmlns:a16="http://schemas.microsoft.com/office/drawing/2014/main" id="{E5BC2C7E-6DED-9532-3AD2-532D81468B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720"/>
              <a:ext cx="683" cy="240"/>
              <a:chOff x="2016" y="2375"/>
              <a:chExt cx="1399" cy="457"/>
            </a:xfrm>
          </p:grpSpPr>
          <p:sp>
            <p:nvSpPr>
              <p:cNvPr id="143391" name="Freeform 7">
                <a:extLst>
                  <a:ext uri="{FF2B5EF4-FFF2-40B4-BE49-F238E27FC236}">
                    <a16:creationId xmlns:a16="http://schemas.microsoft.com/office/drawing/2014/main" id="{C4CD8AB3-401E-9364-68EC-D61059FB0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2688"/>
                <a:ext cx="912" cy="144"/>
              </a:xfrm>
              <a:custGeom>
                <a:avLst/>
                <a:gdLst>
                  <a:gd name="T0" fmla="*/ 0 w 1248"/>
                  <a:gd name="T1" fmla="*/ 0 h 384"/>
                  <a:gd name="T2" fmla="*/ 3 w 1248"/>
                  <a:gd name="T3" fmla="*/ 0 h 384"/>
                  <a:gd name="T4" fmla="*/ 4 w 1248"/>
                  <a:gd name="T5" fmla="*/ 0 h 384"/>
                  <a:gd name="T6" fmla="*/ 6 w 1248"/>
                  <a:gd name="T7" fmla="*/ 0 h 384"/>
                  <a:gd name="T8" fmla="*/ 8 w 1248"/>
                  <a:gd name="T9" fmla="*/ 0 h 384"/>
                  <a:gd name="T10" fmla="*/ 10 w 1248"/>
                  <a:gd name="T11" fmla="*/ 0 h 384"/>
                  <a:gd name="T12" fmla="*/ 11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92" name="Oval 8">
                <a:extLst>
                  <a:ext uri="{FF2B5EF4-FFF2-40B4-BE49-F238E27FC236}">
                    <a16:creationId xmlns:a16="http://schemas.microsoft.com/office/drawing/2014/main" id="{A035FB8A-A957-533E-A5FB-D5BA6776A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393" name="Oval 9">
                <a:extLst>
                  <a:ext uri="{FF2B5EF4-FFF2-40B4-BE49-F238E27FC236}">
                    <a16:creationId xmlns:a16="http://schemas.microsoft.com/office/drawing/2014/main" id="{23A9ED25-F547-F3E2-ABAB-83D356E02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394" name="Text Box 10">
                <a:extLst>
                  <a:ext uri="{FF2B5EF4-FFF2-40B4-BE49-F238E27FC236}">
                    <a16:creationId xmlns:a16="http://schemas.microsoft.com/office/drawing/2014/main" id="{9FD15BA4-50CA-C879-6F1E-7C0A36EDA4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3" y="2375"/>
                <a:ext cx="402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</p:grp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BEC53708-EEB9-5018-58C7-70E0CFB9BFF2}"/>
              </a:ext>
            </a:extLst>
          </p:cNvPr>
          <p:cNvGrpSpPr>
            <a:grpSpLocks/>
          </p:cNvGrpSpPr>
          <p:nvPr/>
        </p:nvGrpSpPr>
        <p:grpSpPr bwMode="auto">
          <a:xfrm>
            <a:off x="2276475" y="685800"/>
            <a:ext cx="1285875" cy="914400"/>
            <a:chOff x="1434" y="432"/>
            <a:chExt cx="810" cy="576"/>
          </a:xfrm>
        </p:grpSpPr>
        <p:grpSp>
          <p:nvGrpSpPr>
            <p:cNvPr id="143383" name="Group 12">
              <a:extLst>
                <a:ext uri="{FF2B5EF4-FFF2-40B4-BE49-F238E27FC236}">
                  <a16:creationId xmlns:a16="http://schemas.microsoft.com/office/drawing/2014/main" id="{D4A881B0-7EE5-6F26-3B9B-9E9826C1E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726"/>
              <a:ext cx="384" cy="247"/>
              <a:chOff x="2880" y="2448"/>
              <a:chExt cx="610" cy="391"/>
            </a:xfrm>
          </p:grpSpPr>
          <p:sp>
            <p:nvSpPr>
              <p:cNvPr id="143385" name="Freeform 13">
                <a:extLst>
                  <a:ext uri="{FF2B5EF4-FFF2-40B4-BE49-F238E27FC236}">
                    <a16:creationId xmlns:a16="http://schemas.microsoft.com/office/drawing/2014/main" id="{C10CB4ED-8645-1F55-9178-6F54487E5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688"/>
                <a:ext cx="336" cy="144"/>
              </a:xfrm>
              <a:custGeom>
                <a:avLst/>
                <a:gdLst>
                  <a:gd name="T0" fmla="*/ 0 w 1248"/>
                  <a:gd name="T1" fmla="*/ 0 h 384"/>
                  <a:gd name="T2" fmla="*/ 0 w 1248"/>
                  <a:gd name="T3" fmla="*/ 0 h 384"/>
                  <a:gd name="T4" fmla="*/ 0 w 1248"/>
                  <a:gd name="T5" fmla="*/ 0 h 384"/>
                  <a:gd name="T6" fmla="*/ 0 w 1248"/>
                  <a:gd name="T7" fmla="*/ 0 h 384"/>
                  <a:gd name="T8" fmla="*/ 0 w 1248"/>
                  <a:gd name="T9" fmla="*/ 0 h 384"/>
                  <a:gd name="T10" fmla="*/ 0 w 1248"/>
                  <a:gd name="T11" fmla="*/ 0 h 384"/>
                  <a:gd name="T12" fmla="*/ 0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86" name="Oval 14">
                <a:extLst>
                  <a:ext uri="{FF2B5EF4-FFF2-40B4-BE49-F238E27FC236}">
                    <a16:creationId xmlns:a16="http://schemas.microsoft.com/office/drawing/2014/main" id="{040AAC48-A5EA-43BC-D19C-4C8E44B3E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387" name="Oval 15">
                <a:extLst>
                  <a:ext uri="{FF2B5EF4-FFF2-40B4-BE49-F238E27FC236}">
                    <a16:creationId xmlns:a16="http://schemas.microsoft.com/office/drawing/2014/main" id="{A8BE1270-EC52-53AE-A5DC-6C69F4777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2695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388" name="Text Box 16">
                <a:extLst>
                  <a:ext uri="{FF2B5EF4-FFF2-40B4-BE49-F238E27FC236}">
                    <a16:creationId xmlns:a16="http://schemas.microsoft.com/office/drawing/2014/main" id="{8DD57B51-CD6D-442D-719B-8DB8CD4CC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2448"/>
                <a:ext cx="31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  <p:sp>
          <p:nvSpPr>
            <p:cNvPr id="143384" name="Rectangle 17">
              <a:extLst>
                <a:ext uri="{FF2B5EF4-FFF2-40B4-BE49-F238E27FC236}">
                  <a16:creationId xmlns:a16="http://schemas.microsoft.com/office/drawing/2014/main" id="{EBB47809-14B2-97C8-87FC-AA40E6BF4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432"/>
              <a:ext cx="81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aphicFrame>
        <p:nvGraphicFramePr>
          <p:cNvPr id="11282" name="Object 18">
            <a:extLst>
              <a:ext uri="{FF2B5EF4-FFF2-40B4-BE49-F238E27FC236}">
                <a16:creationId xmlns:a16="http://schemas.microsoft.com/office/drawing/2014/main" id="{401A7E05-2A6D-DE77-6465-D74432243C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7113" y="825500"/>
          <a:ext cx="32178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8100" imgH="228600" progId="Equation.3">
                  <p:embed/>
                </p:oleObj>
              </mc:Choice>
              <mc:Fallback>
                <p:oleObj name="Equation" r:id="rId5" imgW="1308100" imgH="228600" progId="Equation.3">
                  <p:embed/>
                  <p:pic>
                    <p:nvPicPr>
                      <p:cNvPr id="11282" name="Object 18">
                        <a:extLst>
                          <a:ext uri="{FF2B5EF4-FFF2-40B4-BE49-F238E27FC236}">
                            <a16:creationId xmlns:a16="http://schemas.microsoft.com/office/drawing/2014/main" id="{401A7E05-2A6D-DE77-6465-D74432243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825500"/>
                        <a:ext cx="32178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AutoShape 19">
            <a:extLst>
              <a:ext uri="{FF2B5EF4-FFF2-40B4-BE49-F238E27FC236}">
                <a16:creationId xmlns:a16="http://schemas.microsoft.com/office/drawing/2014/main" id="{1F7687AA-FFD9-150C-7939-8982B91F1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D79B73A2-3005-DC81-D231-12A88AB93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2147888"/>
            <a:ext cx="212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equation of motion </a:t>
            </a:r>
          </a:p>
        </p:txBody>
      </p:sp>
      <p:graphicFrame>
        <p:nvGraphicFramePr>
          <p:cNvPr id="11285" name="Object 21">
            <a:extLst>
              <a:ext uri="{FF2B5EF4-FFF2-40B4-BE49-F238E27FC236}">
                <a16:creationId xmlns:a16="http://schemas.microsoft.com/office/drawing/2014/main" id="{2008BEF9-362F-E559-026B-B0BFEB8EAC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2133600"/>
          <a:ext cx="12620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41300" progId="Equation.3">
                  <p:embed/>
                </p:oleObj>
              </mc:Choice>
              <mc:Fallback>
                <p:oleObj name="Equation" r:id="rId7" imgW="736600" imgH="241300" progId="Equation.3">
                  <p:embed/>
                  <p:pic>
                    <p:nvPicPr>
                      <p:cNvPr id="11285" name="Object 21">
                        <a:extLst>
                          <a:ext uri="{FF2B5EF4-FFF2-40B4-BE49-F238E27FC236}">
                            <a16:creationId xmlns:a16="http://schemas.microsoft.com/office/drawing/2014/main" id="{2008BEF9-362F-E559-026B-B0BFEB8EAC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12620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22">
            <a:extLst>
              <a:ext uri="{FF2B5EF4-FFF2-40B4-BE49-F238E27FC236}">
                <a16:creationId xmlns:a16="http://schemas.microsoft.com/office/drawing/2014/main" id="{1C0BF29C-4C1D-3387-52E4-386C5BAE1E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5350" y="2543175"/>
          <a:ext cx="35052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4000" imgH="393700" progId="Equation.3">
                  <p:embed/>
                </p:oleObj>
              </mc:Choice>
              <mc:Fallback>
                <p:oleObj name="Equation" r:id="rId9" imgW="1524000" imgH="393700" progId="Equation.3">
                  <p:embed/>
                  <p:pic>
                    <p:nvPicPr>
                      <p:cNvPr id="11286" name="Object 22">
                        <a:extLst>
                          <a:ext uri="{FF2B5EF4-FFF2-40B4-BE49-F238E27FC236}">
                            <a16:creationId xmlns:a16="http://schemas.microsoft.com/office/drawing/2014/main" id="{1C0BF29C-4C1D-3387-52E4-386C5BAE1E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2543175"/>
                        <a:ext cx="35052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Text Box 23">
            <a:extLst>
              <a:ext uri="{FF2B5EF4-FFF2-40B4-BE49-F238E27FC236}">
                <a16:creationId xmlns:a16="http://schemas.microsoft.com/office/drawing/2014/main" id="{AC81E756-0E6C-3A67-F27F-13526388A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03625"/>
            <a:ext cx="81105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Old solution for continuous wave equation was		.  Use similar?</a:t>
            </a:r>
          </a:p>
        </p:txBody>
      </p:sp>
      <p:graphicFrame>
        <p:nvGraphicFramePr>
          <p:cNvPr id="11288" name="Object 24">
            <a:extLst>
              <a:ext uri="{FF2B5EF4-FFF2-40B4-BE49-F238E27FC236}">
                <a16:creationId xmlns:a16="http://schemas.microsoft.com/office/drawing/2014/main" id="{ECCC5AB7-BA9C-9388-840A-851330BAE1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62563" y="3581400"/>
          <a:ext cx="14414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29810" imgH="304668" progId="Equation.3">
                  <p:embed/>
                </p:oleObj>
              </mc:Choice>
              <mc:Fallback>
                <p:oleObj name="Equation" r:id="rId11" imgW="1129810" imgH="304668" progId="Equation.3">
                  <p:embed/>
                  <p:pic>
                    <p:nvPicPr>
                      <p:cNvPr id="11288" name="Object 24">
                        <a:extLst>
                          <a:ext uri="{FF2B5EF4-FFF2-40B4-BE49-F238E27FC236}">
                            <a16:creationId xmlns:a16="http://schemas.microsoft.com/office/drawing/2014/main" id="{ECCC5AB7-BA9C-9388-840A-851330BAE1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3581400"/>
                        <a:ext cx="14414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AutoShape 25">
            <a:extLst>
              <a:ext uri="{FF2B5EF4-FFF2-40B4-BE49-F238E27FC236}">
                <a16:creationId xmlns:a16="http://schemas.microsoft.com/office/drawing/2014/main" id="{1AE06BFC-781B-8810-070F-DAB6415F4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4365625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0" name="Text Box 26">
            <a:extLst>
              <a:ext uri="{FF2B5EF4-FFF2-40B4-BE49-F238E27FC236}">
                <a16:creationId xmlns:a16="http://schemas.microsoft.com/office/drawing/2014/main" id="{1F4184ED-3782-C7A7-F0B9-DB98ED9AA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4289425"/>
            <a:ext cx="269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approach for linear chain</a:t>
            </a:r>
          </a:p>
        </p:txBody>
      </p:sp>
      <p:graphicFrame>
        <p:nvGraphicFramePr>
          <p:cNvPr id="11291" name="Object 27">
            <a:extLst>
              <a:ext uri="{FF2B5EF4-FFF2-40B4-BE49-F238E27FC236}">
                <a16:creationId xmlns:a16="http://schemas.microsoft.com/office/drawing/2014/main" id="{116803DB-1CE8-E53A-EB1B-D17F3BD121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8950" y="4259263"/>
          <a:ext cx="16843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20227" imgH="304668" progId="Equation.3">
                  <p:embed/>
                </p:oleObj>
              </mc:Choice>
              <mc:Fallback>
                <p:oleObj name="Equation" r:id="rId13" imgW="1320227" imgH="304668" progId="Equation.3">
                  <p:embed/>
                  <p:pic>
                    <p:nvPicPr>
                      <p:cNvPr id="11291" name="Object 27">
                        <a:extLst>
                          <a:ext uri="{FF2B5EF4-FFF2-40B4-BE49-F238E27FC236}">
                            <a16:creationId xmlns:a16="http://schemas.microsoft.com/office/drawing/2014/main" id="{116803DB-1CE8-E53A-EB1B-D17F3BD121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259263"/>
                        <a:ext cx="16843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2" name="Object 28">
            <a:extLst>
              <a:ext uri="{FF2B5EF4-FFF2-40B4-BE49-F238E27FC236}">
                <a16:creationId xmlns:a16="http://schemas.microsoft.com/office/drawing/2014/main" id="{70D3B056-1290-8DC3-01C1-4F1333D375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876800"/>
          <a:ext cx="2073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24895" imgH="304668" progId="Equation.3">
                  <p:embed/>
                </p:oleObj>
              </mc:Choice>
              <mc:Fallback>
                <p:oleObj name="Equation" r:id="rId15" imgW="1624895" imgH="304668" progId="Equation.3">
                  <p:embed/>
                  <p:pic>
                    <p:nvPicPr>
                      <p:cNvPr id="11292" name="Object 28">
                        <a:extLst>
                          <a:ext uri="{FF2B5EF4-FFF2-40B4-BE49-F238E27FC236}">
                            <a16:creationId xmlns:a16="http://schemas.microsoft.com/office/drawing/2014/main" id="{70D3B056-1290-8DC3-01C1-4F1333D375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20732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3" name="Object 29">
            <a:extLst>
              <a:ext uri="{FF2B5EF4-FFF2-40B4-BE49-F238E27FC236}">
                <a16:creationId xmlns:a16="http://schemas.microsoft.com/office/drawing/2014/main" id="{B06A0959-0E43-00C5-B7C5-10B9EC0E6E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4876800"/>
          <a:ext cx="22510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64534" imgH="304668" progId="Equation.3">
                  <p:embed/>
                </p:oleObj>
              </mc:Choice>
              <mc:Fallback>
                <p:oleObj name="Equation" r:id="rId17" imgW="1764534" imgH="304668" progId="Equation.3">
                  <p:embed/>
                  <p:pic>
                    <p:nvPicPr>
                      <p:cNvPr id="11293" name="Object 29">
                        <a:extLst>
                          <a:ext uri="{FF2B5EF4-FFF2-40B4-BE49-F238E27FC236}">
                            <a16:creationId xmlns:a16="http://schemas.microsoft.com/office/drawing/2014/main" id="{B06A0959-0E43-00C5-B7C5-10B9EC0E6E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76800"/>
                        <a:ext cx="22510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" name="Object 30">
            <a:extLst>
              <a:ext uri="{FF2B5EF4-FFF2-40B4-BE49-F238E27FC236}">
                <a16:creationId xmlns:a16="http://schemas.microsoft.com/office/drawing/2014/main" id="{98766EE8-D530-CBF9-DA25-90C9AE3461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9850" y="4908550"/>
          <a:ext cx="23653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854200" imgH="304800" progId="Equation.3">
                  <p:embed/>
                </p:oleObj>
              </mc:Choice>
              <mc:Fallback>
                <p:oleObj name="Equation" r:id="rId19" imgW="1854200" imgH="304800" progId="Equation.3">
                  <p:embed/>
                  <p:pic>
                    <p:nvPicPr>
                      <p:cNvPr id="11294" name="Object 30">
                        <a:extLst>
                          <a:ext uri="{FF2B5EF4-FFF2-40B4-BE49-F238E27FC236}">
                            <a16:creationId xmlns:a16="http://schemas.microsoft.com/office/drawing/2014/main" id="{98766EE8-D530-CBF9-DA25-90C9AE346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4908550"/>
                        <a:ext cx="23653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5" name="Text Box 31">
            <a:extLst>
              <a:ext uri="{FF2B5EF4-FFF2-40B4-BE49-F238E27FC236}">
                <a16:creationId xmlns:a16="http://schemas.microsoft.com/office/drawing/2014/main" id="{1F51E347-7BF4-4A7D-7305-7434932EE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953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,</a:t>
            </a:r>
          </a:p>
        </p:txBody>
      </p:sp>
      <p:sp>
        <p:nvSpPr>
          <p:cNvPr id="11296" name="Text Box 32">
            <a:extLst>
              <a:ext uri="{FF2B5EF4-FFF2-40B4-BE49-F238E27FC236}">
                <a16:creationId xmlns:a16="http://schemas.microsoft.com/office/drawing/2014/main" id="{36AA1B63-3E3D-74BE-3145-6E4FB981C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962525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,</a:t>
            </a:r>
          </a:p>
        </p:txBody>
      </p:sp>
      <p:sp>
        <p:nvSpPr>
          <p:cNvPr id="11297" name="Text Box 33">
            <a:extLst>
              <a:ext uri="{FF2B5EF4-FFF2-40B4-BE49-F238E27FC236}">
                <a16:creationId xmlns:a16="http://schemas.microsoft.com/office/drawing/2014/main" id="{A75D8F0C-567E-245C-28B9-F0B9A7181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1148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98" name="Text Box 34">
            <a:extLst>
              <a:ext uri="{FF2B5EF4-FFF2-40B4-BE49-F238E27FC236}">
                <a16:creationId xmlns:a16="http://schemas.microsoft.com/office/drawing/2014/main" id="{D716F81A-BD10-E01E-27D8-610B726A3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2672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Let us try!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83" grpId="0" animBg="1"/>
      <p:bldP spid="11284" grpId="0"/>
      <p:bldP spid="11287" grpId="0"/>
      <p:bldP spid="11289" grpId="0" animBg="1"/>
      <p:bldP spid="11290" grpId="0"/>
      <p:bldP spid="11295" grpId="0"/>
      <p:bldP spid="11296" grpId="0"/>
      <p:bldP spid="11297" grpId="0"/>
      <p:bldP spid="112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922CA1A4-3941-F694-467E-6EB8ACA8C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473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force driving atom n back to equilibrium</a:t>
            </a: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958B507F-2AB5-83A5-624E-9CA5901309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850" y="914400"/>
          <a:ext cx="29559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228600" progId="Equation.3">
                  <p:embed/>
                </p:oleObj>
              </mc:Choice>
              <mc:Fallback>
                <p:oleObj name="Equation" r:id="rId3" imgW="2057400" imgH="228600" progId="Equation.3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958B507F-2AB5-83A5-624E-9CA5901309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914400"/>
                        <a:ext cx="29559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8" name="Group 4">
            <a:extLst>
              <a:ext uri="{FF2B5EF4-FFF2-40B4-BE49-F238E27FC236}">
                <a16:creationId xmlns:a16="http://schemas.microsoft.com/office/drawing/2014/main" id="{21119C98-04A0-082A-ABC2-FB1EA39C54F1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685800"/>
            <a:ext cx="1219200" cy="914400"/>
            <a:chOff x="624" y="432"/>
            <a:chExt cx="768" cy="576"/>
          </a:xfrm>
        </p:grpSpPr>
        <p:sp>
          <p:nvSpPr>
            <p:cNvPr id="145439" name="Rectangle 5">
              <a:extLst>
                <a:ext uri="{FF2B5EF4-FFF2-40B4-BE49-F238E27FC236}">
                  <a16:creationId xmlns:a16="http://schemas.microsoft.com/office/drawing/2014/main" id="{A57865B3-2A51-CFDE-60E3-5F4851FB6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432"/>
              <a:ext cx="76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45440" name="Group 6">
              <a:extLst>
                <a:ext uri="{FF2B5EF4-FFF2-40B4-BE49-F238E27FC236}">
                  <a16:creationId xmlns:a16="http://schemas.microsoft.com/office/drawing/2014/main" id="{F77073FE-DDDB-B3DE-E318-41DC3A0C8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720"/>
              <a:ext cx="683" cy="240"/>
              <a:chOff x="2016" y="2375"/>
              <a:chExt cx="1399" cy="457"/>
            </a:xfrm>
          </p:grpSpPr>
          <p:sp>
            <p:nvSpPr>
              <p:cNvPr id="145441" name="Freeform 7">
                <a:extLst>
                  <a:ext uri="{FF2B5EF4-FFF2-40B4-BE49-F238E27FC236}">
                    <a16:creationId xmlns:a16="http://schemas.microsoft.com/office/drawing/2014/main" id="{69A24AA6-00AA-9209-0191-50CB64EA9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2688"/>
                <a:ext cx="912" cy="144"/>
              </a:xfrm>
              <a:custGeom>
                <a:avLst/>
                <a:gdLst>
                  <a:gd name="T0" fmla="*/ 0 w 1248"/>
                  <a:gd name="T1" fmla="*/ 0 h 384"/>
                  <a:gd name="T2" fmla="*/ 3 w 1248"/>
                  <a:gd name="T3" fmla="*/ 0 h 384"/>
                  <a:gd name="T4" fmla="*/ 4 w 1248"/>
                  <a:gd name="T5" fmla="*/ 0 h 384"/>
                  <a:gd name="T6" fmla="*/ 6 w 1248"/>
                  <a:gd name="T7" fmla="*/ 0 h 384"/>
                  <a:gd name="T8" fmla="*/ 8 w 1248"/>
                  <a:gd name="T9" fmla="*/ 0 h 384"/>
                  <a:gd name="T10" fmla="*/ 10 w 1248"/>
                  <a:gd name="T11" fmla="*/ 0 h 384"/>
                  <a:gd name="T12" fmla="*/ 11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2" name="Oval 8">
                <a:extLst>
                  <a:ext uri="{FF2B5EF4-FFF2-40B4-BE49-F238E27FC236}">
                    <a16:creationId xmlns:a16="http://schemas.microsoft.com/office/drawing/2014/main" id="{D0ED29F3-50B7-BDD9-F105-CED8A172A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5443" name="Oval 9">
                <a:extLst>
                  <a:ext uri="{FF2B5EF4-FFF2-40B4-BE49-F238E27FC236}">
                    <a16:creationId xmlns:a16="http://schemas.microsoft.com/office/drawing/2014/main" id="{08B8FDAE-22B5-4805-9DBB-942E23163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5444" name="Text Box 10">
                <a:extLst>
                  <a:ext uri="{FF2B5EF4-FFF2-40B4-BE49-F238E27FC236}">
                    <a16:creationId xmlns:a16="http://schemas.microsoft.com/office/drawing/2014/main" id="{AAF5220C-7ECC-A3A4-5EB1-01336A6302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3" y="2375"/>
                <a:ext cx="402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</p:grp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F618810C-BA09-876A-45F4-F26DA2353E13}"/>
              </a:ext>
            </a:extLst>
          </p:cNvPr>
          <p:cNvGrpSpPr>
            <a:grpSpLocks/>
          </p:cNvGrpSpPr>
          <p:nvPr/>
        </p:nvGrpSpPr>
        <p:grpSpPr bwMode="auto">
          <a:xfrm>
            <a:off x="2276475" y="685800"/>
            <a:ext cx="1285875" cy="914400"/>
            <a:chOff x="1434" y="432"/>
            <a:chExt cx="810" cy="576"/>
          </a:xfrm>
        </p:grpSpPr>
        <p:grpSp>
          <p:nvGrpSpPr>
            <p:cNvPr id="145433" name="Group 12">
              <a:extLst>
                <a:ext uri="{FF2B5EF4-FFF2-40B4-BE49-F238E27FC236}">
                  <a16:creationId xmlns:a16="http://schemas.microsoft.com/office/drawing/2014/main" id="{8B2FB576-51B9-A752-5F98-639BD8016D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726"/>
              <a:ext cx="384" cy="247"/>
              <a:chOff x="2880" y="2448"/>
              <a:chExt cx="610" cy="391"/>
            </a:xfrm>
          </p:grpSpPr>
          <p:sp>
            <p:nvSpPr>
              <p:cNvPr id="145435" name="Freeform 13">
                <a:extLst>
                  <a:ext uri="{FF2B5EF4-FFF2-40B4-BE49-F238E27FC236}">
                    <a16:creationId xmlns:a16="http://schemas.microsoft.com/office/drawing/2014/main" id="{5377C8C9-9AD0-5046-790F-814BD8646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688"/>
                <a:ext cx="336" cy="144"/>
              </a:xfrm>
              <a:custGeom>
                <a:avLst/>
                <a:gdLst>
                  <a:gd name="T0" fmla="*/ 0 w 1248"/>
                  <a:gd name="T1" fmla="*/ 0 h 384"/>
                  <a:gd name="T2" fmla="*/ 0 w 1248"/>
                  <a:gd name="T3" fmla="*/ 0 h 384"/>
                  <a:gd name="T4" fmla="*/ 0 w 1248"/>
                  <a:gd name="T5" fmla="*/ 0 h 384"/>
                  <a:gd name="T6" fmla="*/ 0 w 1248"/>
                  <a:gd name="T7" fmla="*/ 0 h 384"/>
                  <a:gd name="T8" fmla="*/ 0 w 1248"/>
                  <a:gd name="T9" fmla="*/ 0 h 384"/>
                  <a:gd name="T10" fmla="*/ 0 w 1248"/>
                  <a:gd name="T11" fmla="*/ 0 h 384"/>
                  <a:gd name="T12" fmla="*/ 0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6" name="Oval 14">
                <a:extLst>
                  <a:ext uri="{FF2B5EF4-FFF2-40B4-BE49-F238E27FC236}">
                    <a16:creationId xmlns:a16="http://schemas.microsoft.com/office/drawing/2014/main" id="{F79294FB-24C5-D637-0841-848821A36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5437" name="Oval 15">
                <a:extLst>
                  <a:ext uri="{FF2B5EF4-FFF2-40B4-BE49-F238E27FC236}">
                    <a16:creationId xmlns:a16="http://schemas.microsoft.com/office/drawing/2014/main" id="{79936073-F56B-A898-3CF8-2780E4887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2695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5438" name="Text Box 16">
                <a:extLst>
                  <a:ext uri="{FF2B5EF4-FFF2-40B4-BE49-F238E27FC236}">
                    <a16:creationId xmlns:a16="http://schemas.microsoft.com/office/drawing/2014/main" id="{1235A300-C0BC-1CF5-CBDD-50B3DFE6E2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2448"/>
                <a:ext cx="31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  <p:sp>
          <p:nvSpPr>
            <p:cNvPr id="145434" name="Rectangle 17">
              <a:extLst>
                <a:ext uri="{FF2B5EF4-FFF2-40B4-BE49-F238E27FC236}">
                  <a16:creationId xmlns:a16="http://schemas.microsoft.com/office/drawing/2014/main" id="{425173F1-6CC7-9F3B-DF03-1B79BC75F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432"/>
              <a:ext cx="81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aphicFrame>
        <p:nvGraphicFramePr>
          <p:cNvPr id="11282" name="Object 18">
            <a:extLst>
              <a:ext uri="{FF2B5EF4-FFF2-40B4-BE49-F238E27FC236}">
                <a16:creationId xmlns:a16="http://schemas.microsoft.com/office/drawing/2014/main" id="{D2901AFD-481A-3901-8ACA-1A9089D809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7113" y="825500"/>
          <a:ext cx="32178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8100" imgH="228600" progId="Equation.3">
                  <p:embed/>
                </p:oleObj>
              </mc:Choice>
              <mc:Fallback>
                <p:oleObj name="Equation" r:id="rId5" imgW="1308100" imgH="228600" progId="Equation.3">
                  <p:embed/>
                  <p:pic>
                    <p:nvPicPr>
                      <p:cNvPr id="11282" name="Object 18">
                        <a:extLst>
                          <a:ext uri="{FF2B5EF4-FFF2-40B4-BE49-F238E27FC236}">
                            <a16:creationId xmlns:a16="http://schemas.microsoft.com/office/drawing/2014/main" id="{D2901AFD-481A-3901-8ACA-1A9089D809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825500"/>
                        <a:ext cx="32178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AutoShape 19">
            <a:extLst>
              <a:ext uri="{FF2B5EF4-FFF2-40B4-BE49-F238E27FC236}">
                <a16:creationId xmlns:a16="http://schemas.microsoft.com/office/drawing/2014/main" id="{0E6C4DE6-81DB-C394-AF2B-5BD91DCF0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A5D59900-4360-8F6B-28BD-A9F9778C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2147888"/>
            <a:ext cx="212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equation of motion </a:t>
            </a:r>
          </a:p>
        </p:txBody>
      </p:sp>
      <p:graphicFrame>
        <p:nvGraphicFramePr>
          <p:cNvPr id="11285" name="Object 21">
            <a:extLst>
              <a:ext uri="{FF2B5EF4-FFF2-40B4-BE49-F238E27FC236}">
                <a16:creationId xmlns:a16="http://schemas.microsoft.com/office/drawing/2014/main" id="{99FEF6E3-6630-7C17-0D32-F55EC4FAEF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2133600"/>
          <a:ext cx="12620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41300" progId="Equation.3">
                  <p:embed/>
                </p:oleObj>
              </mc:Choice>
              <mc:Fallback>
                <p:oleObj name="Equation" r:id="rId7" imgW="736600" imgH="241300" progId="Equation.3">
                  <p:embed/>
                  <p:pic>
                    <p:nvPicPr>
                      <p:cNvPr id="11285" name="Object 21">
                        <a:extLst>
                          <a:ext uri="{FF2B5EF4-FFF2-40B4-BE49-F238E27FC236}">
                            <a16:creationId xmlns:a16="http://schemas.microsoft.com/office/drawing/2014/main" id="{99FEF6E3-6630-7C17-0D32-F55EC4FAEF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12620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22">
            <a:extLst>
              <a:ext uri="{FF2B5EF4-FFF2-40B4-BE49-F238E27FC236}">
                <a16:creationId xmlns:a16="http://schemas.microsoft.com/office/drawing/2014/main" id="{22FD8DA5-3848-FB5C-1DA7-8569D6C55C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5350" y="2543175"/>
          <a:ext cx="35052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4000" imgH="393700" progId="Equation.3">
                  <p:embed/>
                </p:oleObj>
              </mc:Choice>
              <mc:Fallback>
                <p:oleObj name="Equation" r:id="rId9" imgW="1524000" imgH="393700" progId="Equation.3">
                  <p:embed/>
                  <p:pic>
                    <p:nvPicPr>
                      <p:cNvPr id="11286" name="Object 22">
                        <a:extLst>
                          <a:ext uri="{FF2B5EF4-FFF2-40B4-BE49-F238E27FC236}">
                            <a16:creationId xmlns:a16="http://schemas.microsoft.com/office/drawing/2014/main" id="{22FD8DA5-3848-FB5C-1DA7-8569D6C55C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2543175"/>
                        <a:ext cx="35052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Text Box 23">
            <a:extLst>
              <a:ext uri="{FF2B5EF4-FFF2-40B4-BE49-F238E27FC236}">
                <a16:creationId xmlns:a16="http://schemas.microsoft.com/office/drawing/2014/main" id="{00E762A9-9949-6877-04C2-20B7AA023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03625"/>
            <a:ext cx="81105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Old solution for continuous wave equation was		.  Use similar?</a:t>
            </a:r>
          </a:p>
        </p:txBody>
      </p:sp>
      <p:graphicFrame>
        <p:nvGraphicFramePr>
          <p:cNvPr id="11288" name="Object 24">
            <a:extLst>
              <a:ext uri="{FF2B5EF4-FFF2-40B4-BE49-F238E27FC236}">
                <a16:creationId xmlns:a16="http://schemas.microsoft.com/office/drawing/2014/main" id="{2EC11B3E-47BA-9528-3EE9-A34CCAEB13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62563" y="3581400"/>
          <a:ext cx="14414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29810" imgH="304668" progId="Equation.3">
                  <p:embed/>
                </p:oleObj>
              </mc:Choice>
              <mc:Fallback>
                <p:oleObj name="Equation" r:id="rId11" imgW="1129810" imgH="304668" progId="Equation.3">
                  <p:embed/>
                  <p:pic>
                    <p:nvPicPr>
                      <p:cNvPr id="11288" name="Object 24">
                        <a:extLst>
                          <a:ext uri="{FF2B5EF4-FFF2-40B4-BE49-F238E27FC236}">
                            <a16:creationId xmlns:a16="http://schemas.microsoft.com/office/drawing/2014/main" id="{2EC11B3E-47BA-9528-3EE9-A34CCAEB13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3581400"/>
                        <a:ext cx="14414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AutoShape 25">
            <a:extLst>
              <a:ext uri="{FF2B5EF4-FFF2-40B4-BE49-F238E27FC236}">
                <a16:creationId xmlns:a16="http://schemas.microsoft.com/office/drawing/2014/main" id="{1B6D7B9C-F122-4071-5781-A4B7171A6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4365625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0" name="Text Box 26">
            <a:extLst>
              <a:ext uri="{FF2B5EF4-FFF2-40B4-BE49-F238E27FC236}">
                <a16:creationId xmlns:a16="http://schemas.microsoft.com/office/drawing/2014/main" id="{1C5D6EB4-2BA7-8617-9C4B-E7AF1B673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4289425"/>
            <a:ext cx="269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approach for linear chain</a:t>
            </a:r>
          </a:p>
        </p:txBody>
      </p:sp>
      <p:graphicFrame>
        <p:nvGraphicFramePr>
          <p:cNvPr id="11291" name="Object 27">
            <a:extLst>
              <a:ext uri="{FF2B5EF4-FFF2-40B4-BE49-F238E27FC236}">
                <a16:creationId xmlns:a16="http://schemas.microsoft.com/office/drawing/2014/main" id="{33BAC528-E122-EA01-BAD7-86C9F7818B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8950" y="4259263"/>
          <a:ext cx="16843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20227" imgH="304668" progId="Equation.3">
                  <p:embed/>
                </p:oleObj>
              </mc:Choice>
              <mc:Fallback>
                <p:oleObj name="Equation" r:id="rId13" imgW="1320227" imgH="304668" progId="Equation.3">
                  <p:embed/>
                  <p:pic>
                    <p:nvPicPr>
                      <p:cNvPr id="11291" name="Object 27">
                        <a:extLst>
                          <a:ext uri="{FF2B5EF4-FFF2-40B4-BE49-F238E27FC236}">
                            <a16:creationId xmlns:a16="http://schemas.microsoft.com/office/drawing/2014/main" id="{33BAC528-E122-EA01-BAD7-86C9F7818B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259263"/>
                        <a:ext cx="16843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2" name="Object 28">
            <a:extLst>
              <a:ext uri="{FF2B5EF4-FFF2-40B4-BE49-F238E27FC236}">
                <a16:creationId xmlns:a16="http://schemas.microsoft.com/office/drawing/2014/main" id="{EFC31650-983E-10EF-B18C-EC607E8F86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876800"/>
          <a:ext cx="2073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24895" imgH="304668" progId="Equation.3">
                  <p:embed/>
                </p:oleObj>
              </mc:Choice>
              <mc:Fallback>
                <p:oleObj name="Equation" r:id="rId15" imgW="1624895" imgH="304668" progId="Equation.3">
                  <p:embed/>
                  <p:pic>
                    <p:nvPicPr>
                      <p:cNvPr id="11292" name="Object 28">
                        <a:extLst>
                          <a:ext uri="{FF2B5EF4-FFF2-40B4-BE49-F238E27FC236}">
                            <a16:creationId xmlns:a16="http://schemas.microsoft.com/office/drawing/2014/main" id="{EFC31650-983E-10EF-B18C-EC607E8F86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20732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3" name="Object 29">
            <a:extLst>
              <a:ext uri="{FF2B5EF4-FFF2-40B4-BE49-F238E27FC236}">
                <a16:creationId xmlns:a16="http://schemas.microsoft.com/office/drawing/2014/main" id="{B801DB2C-1C0A-C73A-3D19-5971E5588E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4876800"/>
          <a:ext cx="22510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64534" imgH="304668" progId="Equation.3">
                  <p:embed/>
                </p:oleObj>
              </mc:Choice>
              <mc:Fallback>
                <p:oleObj name="Equation" r:id="rId17" imgW="1764534" imgH="304668" progId="Equation.3">
                  <p:embed/>
                  <p:pic>
                    <p:nvPicPr>
                      <p:cNvPr id="11293" name="Object 29">
                        <a:extLst>
                          <a:ext uri="{FF2B5EF4-FFF2-40B4-BE49-F238E27FC236}">
                            <a16:creationId xmlns:a16="http://schemas.microsoft.com/office/drawing/2014/main" id="{B801DB2C-1C0A-C73A-3D19-5971E5588E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76800"/>
                        <a:ext cx="22510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" name="Object 30">
            <a:extLst>
              <a:ext uri="{FF2B5EF4-FFF2-40B4-BE49-F238E27FC236}">
                <a16:creationId xmlns:a16="http://schemas.microsoft.com/office/drawing/2014/main" id="{B63C8BCF-9638-A6D8-CC1E-286B130775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9850" y="4908550"/>
          <a:ext cx="23653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854200" imgH="304800" progId="Equation.3">
                  <p:embed/>
                </p:oleObj>
              </mc:Choice>
              <mc:Fallback>
                <p:oleObj name="Equation" r:id="rId19" imgW="1854200" imgH="304800" progId="Equation.3">
                  <p:embed/>
                  <p:pic>
                    <p:nvPicPr>
                      <p:cNvPr id="11294" name="Object 30">
                        <a:extLst>
                          <a:ext uri="{FF2B5EF4-FFF2-40B4-BE49-F238E27FC236}">
                            <a16:creationId xmlns:a16="http://schemas.microsoft.com/office/drawing/2014/main" id="{B63C8BCF-9638-A6D8-CC1E-286B130775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4908550"/>
                        <a:ext cx="23653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5" name="Text Box 31">
            <a:extLst>
              <a:ext uri="{FF2B5EF4-FFF2-40B4-BE49-F238E27FC236}">
                <a16:creationId xmlns:a16="http://schemas.microsoft.com/office/drawing/2014/main" id="{A6FE0206-A2D5-755A-F56F-52C38BE70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953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,</a:t>
            </a:r>
          </a:p>
        </p:txBody>
      </p:sp>
      <p:sp>
        <p:nvSpPr>
          <p:cNvPr id="11296" name="Text Box 32">
            <a:extLst>
              <a:ext uri="{FF2B5EF4-FFF2-40B4-BE49-F238E27FC236}">
                <a16:creationId xmlns:a16="http://schemas.microsoft.com/office/drawing/2014/main" id="{A8BB5F60-72E4-94C2-B617-A8B37BE46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962525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,</a:t>
            </a:r>
          </a:p>
        </p:txBody>
      </p:sp>
      <p:sp>
        <p:nvSpPr>
          <p:cNvPr id="11297" name="Text Box 33">
            <a:extLst>
              <a:ext uri="{FF2B5EF4-FFF2-40B4-BE49-F238E27FC236}">
                <a16:creationId xmlns:a16="http://schemas.microsoft.com/office/drawing/2014/main" id="{EEF65566-550C-EEB7-01D5-42F42E0FE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1148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98" name="Text Box 34">
            <a:extLst>
              <a:ext uri="{FF2B5EF4-FFF2-40B4-BE49-F238E27FC236}">
                <a16:creationId xmlns:a16="http://schemas.microsoft.com/office/drawing/2014/main" id="{8476ADFE-3086-8D66-DE64-C02D5C4DA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2672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Let us try!</a:t>
            </a:r>
          </a:p>
        </p:txBody>
      </p:sp>
      <p:sp>
        <p:nvSpPr>
          <p:cNvPr id="11299" name="AutoShape 35">
            <a:extLst>
              <a:ext uri="{FF2B5EF4-FFF2-40B4-BE49-F238E27FC236}">
                <a16:creationId xmlns:a16="http://schemas.microsoft.com/office/drawing/2014/main" id="{51AB0A0F-9FCA-7AF7-EAD0-93FF0CED7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867400"/>
            <a:ext cx="304800" cy="228600"/>
          </a:xfrm>
          <a:prstGeom prst="rightArrow">
            <a:avLst>
              <a:gd name="adj1" fmla="val 0"/>
              <a:gd name="adj2" fmla="val 1131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1300" name="Object 36">
            <a:extLst>
              <a:ext uri="{FF2B5EF4-FFF2-40B4-BE49-F238E27FC236}">
                <a16:creationId xmlns:a16="http://schemas.microsoft.com/office/drawing/2014/main" id="{E3E52340-EEFC-ADEC-9464-25AABA443D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" y="5578475"/>
          <a:ext cx="29718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11300" imgH="393700" progId="Equation.3">
                  <p:embed/>
                </p:oleObj>
              </mc:Choice>
              <mc:Fallback>
                <p:oleObj name="Equation" r:id="rId21" imgW="1511300" imgH="393700" progId="Equation.3">
                  <p:embed/>
                  <p:pic>
                    <p:nvPicPr>
                      <p:cNvPr id="11300" name="Object 36">
                        <a:extLst>
                          <a:ext uri="{FF2B5EF4-FFF2-40B4-BE49-F238E27FC236}">
                            <a16:creationId xmlns:a16="http://schemas.microsoft.com/office/drawing/2014/main" id="{E3E52340-EEFC-ADEC-9464-25AABA443D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578475"/>
                        <a:ext cx="29718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83" grpId="0" animBg="1"/>
      <p:bldP spid="11284" grpId="0"/>
      <p:bldP spid="11287" grpId="0"/>
      <p:bldP spid="11289" grpId="0" animBg="1"/>
      <p:bldP spid="11290" grpId="0"/>
      <p:bldP spid="11295" grpId="0"/>
      <p:bldP spid="11296" grpId="0"/>
      <p:bldP spid="11297" grpId="0"/>
      <p:bldP spid="11298" grpId="0"/>
      <p:bldP spid="112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32C3BFFD-BEC1-E33E-3B9E-25EA033E1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473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force driving atom n back to equilibrium</a:t>
            </a: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7834A4FC-F5AD-4EE0-99B6-985A48E594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850" y="914400"/>
          <a:ext cx="29559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228600" progId="Equation.3">
                  <p:embed/>
                </p:oleObj>
              </mc:Choice>
              <mc:Fallback>
                <p:oleObj name="Equation" r:id="rId3" imgW="2057400" imgH="228600" progId="Equation.3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7834A4FC-F5AD-4EE0-99B6-985A48E594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914400"/>
                        <a:ext cx="29559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8" name="Group 4">
            <a:extLst>
              <a:ext uri="{FF2B5EF4-FFF2-40B4-BE49-F238E27FC236}">
                <a16:creationId xmlns:a16="http://schemas.microsoft.com/office/drawing/2014/main" id="{2B596F9B-BE5F-A7AC-EA3B-006918897B66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685800"/>
            <a:ext cx="1219200" cy="914400"/>
            <a:chOff x="624" y="432"/>
            <a:chExt cx="768" cy="576"/>
          </a:xfrm>
        </p:grpSpPr>
        <p:sp>
          <p:nvSpPr>
            <p:cNvPr id="147489" name="Rectangle 5">
              <a:extLst>
                <a:ext uri="{FF2B5EF4-FFF2-40B4-BE49-F238E27FC236}">
                  <a16:creationId xmlns:a16="http://schemas.microsoft.com/office/drawing/2014/main" id="{419C5276-180C-B259-2088-4F0B4C118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432"/>
              <a:ext cx="76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47490" name="Group 6">
              <a:extLst>
                <a:ext uri="{FF2B5EF4-FFF2-40B4-BE49-F238E27FC236}">
                  <a16:creationId xmlns:a16="http://schemas.microsoft.com/office/drawing/2014/main" id="{ED2E23F6-7489-3DC9-D801-3E10A6C3D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720"/>
              <a:ext cx="683" cy="240"/>
              <a:chOff x="2016" y="2375"/>
              <a:chExt cx="1399" cy="457"/>
            </a:xfrm>
          </p:grpSpPr>
          <p:sp>
            <p:nvSpPr>
              <p:cNvPr id="147491" name="Freeform 7">
                <a:extLst>
                  <a:ext uri="{FF2B5EF4-FFF2-40B4-BE49-F238E27FC236}">
                    <a16:creationId xmlns:a16="http://schemas.microsoft.com/office/drawing/2014/main" id="{C2819DEA-EDF2-5DFF-C6CB-389B317A9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2688"/>
                <a:ext cx="912" cy="144"/>
              </a:xfrm>
              <a:custGeom>
                <a:avLst/>
                <a:gdLst>
                  <a:gd name="T0" fmla="*/ 0 w 1248"/>
                  <a:gd name="T1" fmla="*/ 0 h 384"/>
                  <a:gd name="T2" fmla="*/ 3 w 1248"/>
                  <a:gd name="T3" fmla="*/ 0 h 384"/>
                  <a:gd name="T4" fmla="*/ 4 w 1248"/>
                  <a:gd name="T5" fmla="*/ 0 h 384"/>
                  <a:gd name="T6" fmla="*/ 6 w 1248"/>
                  <a:gd name="T7" fmla="*/ 0 h 384"/>
                  <a:gd name="T8" fmla="*/ 8 w 1248"/>
                  <a:gd name="T9" fmla="*/ 0 h 384"/>
                  <a:gd name="T10" fmla="*/ 10 w 1248"/>
                  <a:gd name="T11" fmla="*/ 0 h 384"/>
                  <a:gd name="T12" fmla="*/ 11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2" name="Oval 8">
                <a:extLst>
                  <a:ext uri="{FF2B5EF4-FFF2-40B4-BE49-F238E27FC236}">
                    <a16:creationId xmlns:a16="http://schemas.microsoft.com/office/drawing/2014/main" id="{EED9F3E5-1CE0-75C2-DAA5-521F6A545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7493" name="Oval 9">
                <a:extLst>
                  <a:ext uri="{FF2B5EF4-FFF2-40B4-BE49-F238E27FC236}">
                    <a16:creationId xmlns:a16="http://schemas.microsoft.com/office/drawing/2014/main" id="{E9E45F6C-B979-858F-EF77-6B38CD63A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7494" name="Text Box 10">
                <a:extLst>
                  <a:ext uri="{FF2B5EF4-FFF2-40B4-BE49-F238E27FC236}">
                    <a16:creationId xmlns:a16="http://schemas.microsoft.com/office/drawing/2014/main" id="{445F1357-E7EB-A026-06B4-F84087438E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3" y="2375"/>
                <a:ext cx="402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</p:grp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01A981D8-670F-6429-90B4-243BADCF1EEC}"/>
              </a:ext>
            </a:extLst>
          </p:cNvPr>
          <p:cNvGrpSpPr>
            <a:grpSpLocks/>
          </p:cNvGrpSpPr>
          <p:nvPr/>
        </p:nvGrpSpPr>
        <p:grpSpPr bwMode="auto">
          <a:xfrm>
            <a:off x="2276475" y="685800"/>
            <a:ext cx="1285875" cy="914400"/>
            <a:chOff x="1434" y="432"/>
            <a:chExt cx="810" cy="576"/>
          </a:xfrm>
        </p:grpSpPr>
        <p:grpSp>
          <p:nvGrpSpPr>
            <p:cNvPr id="147483" name="Group 12">
              <a:extLst>
                <a:ext uri="{FF2B5EF4-FFF2-40B4-BE49-F238E27FC236}">
                  <a16:creationId xmlns:a16="http://schemas.microsoft.com/office/drawing/2014/main" id="{17C347F9-B7D8-B90C-11B7-D74D302B2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726"/>
              <a:ext cx="384" cy="247"/>
              <a:chOff x="2880" y="2448"/>
              <a:chExt cx="610" cy="391"/>
            </a:xfrm>
          </p:grpSpPr>
          <p:sp>
            <p:nvSpPr>
              <p:cNvPr id="147485" name="Freeform 13">
                <a:extLst>
                  <a:ext uri="{FF2B5EF4-FFF2-40B4-BE49-F238E27FC236}">
                    <a16:creationId xmlns:a16="http://schemas.microsoft.com/office/drawing/2014/main" id="{7FDFA69B-FA45-2574-4B4A-D38A1FCEA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688"/>
                <a:ext cx="336" cy="144"/>
              </a:xfrm>
              <a:custGeom>
                <a:avLst/>
                <a:gdLst>
                  <a:gd name="T0" fmla="*/ 0 w 1248"/>
                  <a:gd name="T1" fmla="*/ 0 h 384"/>
                  <a:gd name="T2" fmla="*/ 0 w 1248"/>
                  <a:gd name="T3" fmla="*/ 0 h 384"/>
                  <a:gd name="T4" fmla="*/ 0 w 1248"/>
                  <a:gd name="T5" fmla="*/ 0 h 384"/>
                  <a:gd name="T6" fmla="*/ 0 w 1248"/>
                  <a:gd name="T7" fmla="*/ 0 h 384"/>
                  <a:gd name="T8" fmla="*/ 0 w 1248"/>
                  <a:gd name="T9" fmla="*/ 0 h 384"/>
                  <a:gd name="T10" fmla="*/ 0 w 1248"/>
                  <a:gd name="T11" fmla="*/ 0 h 384"/>
                  <a:gd name="T12" fmla="*/ 0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6" name="Oval 14">
                <a:extLst>
                  <a:ext uri="{FF2B5EF4-FFF2-40B4-BE49-F238E27FC236}">
                    <a16:creationId xmlns:a16="http://schemas.microsoft.com/office/drawing/2014/main" id="{B9D5E7E7-9951-1FD3-617D-E59DF7185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7487" name="Oval 15">
                <a:extLst>
                  <a:ext uri="{FF2B5EF4-FFF2-40B4-BE49-F238E27FC236}">
                    <a16:creationId xmlns:a16="http://schemas.microsoft.com/office/drawing/2014/main" id="{044E1200-936B-9D64-4C37-3FDE007F8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2695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7488" name="Text Box 16">
                <a:extLst>
                  <a:ext uri="{FF2B5EF4-FFF2-40B4-BE49-F238E27FC236}">
                    <a16:creationId xmlns:a16="http://schemas.microsoft.com/office/drawing/2014/main" id="{C583419F-5427-9E89-2D47-E01A286F3C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2448"/>
                <a:ext cx="31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  <p:sp>
          <p:nvSpPr>
            <p:cNvPr id="147484" name="Rectangle 17">
              <a:extLst>
                <a:ext uri="{FF2B5EF4-FFF2-40B4-BE49-F238E27FC236}">
                  <a16:creationId xmlns:a16="http://schemas.microsoft.com/office/drawing/2014/main" id="{1A470C28-F1A1-EA4A-99F4-F8AD7F551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432"/>
              <a:ext cx="81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aphicFrame>
        <p:nvGraphicFramePr>
          <p:cNvPr id="11282" name="Object 18">
            <a:extLst>
              <a:ext uri="{FF2B5EF4-FFF2-40B4-BE49-F238E27FC236}">
                <a16:creationId xmlns:a16="http://schemas.microsoft.com/office/drawing/2014/main" id="{61F2EB5F-6B19-FFBD-F9C1-326C7D3E06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7113" y="825500"/>
          <a:ext cx="32178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8100" imgH="228600" progId="Equation.3">
                  <p:embed/>
                </p:oleObj>
              </mc:Choice>
              <mc:Fallback>
                <p:oleObj name="Equation" r:id="rId5" imgW="1308100" imgH="228600" progId="Equation.3">
                  <p:embed/>
                  <p:pic>
                    <p:nvPicPr>
                      <p:cNvPr id="11282" name="Object 18">
                        <a:extLst>
                          <a:ext uri="{FF2B5EF4-FFF2-40B4-BE49-F238E27FC236}">
                            <a16:creationId xmlns:a16="http://schemas.microsoft.com/office/drawing/2014/main" id="{61F2EB5F-6B19-FFBD-F9C1-326C7D3E06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825500"/>
                        <a:ext cx="32178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AutoShape 19">
            <a:extLst>
              <a:ext uri="{FF2B5EF4-FFF2-40B4-BE49-F238E27FC236}">
                <a16:creationId xmlns:a16="http://schemas.microsoft.com/office/drawing/2014/main" id="{917D23A1-CAFB-9B39-A54D-2FD66F96D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760067D2-EC0E-411B-1FDF-F29036869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2147888"/>
            <a:ext cx="212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equation of motion </a:t>
            </a:r>
          </a:p>
        </p:txBody>
      </p:sp>
      <p:graphicFrame>
        <p:nvGraphicFramePr>
          <p:cNvPr id="11285" name="Object 21">
            <a:extLst>
              <a:ext uri="{FF2B5EF4-FFF2-40B4-BE49-F238E27FC236}">
                <a16:creationId xmlns:a16="http://schemas.microsoft.com/office/drawing/2014/main" id="{F2D5B08A-AA24-F78F-D898-EF68C14C63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2133600"/>
          <a:ext cx="12620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41300" progId="Equation.3">
                  <p:embed/>
                </p:oleObj>
              </mc:Choice>
              <mc:Fallback>
                <p:oleObj name="Equation" r:id="rId7" imgW="736600" imgH="241300" progId="Equation.3">
                  <p:embed/>
                  <p:pic>
                    <p:nvPicPr>
                      <p:cNvPr id="11285" name="Object 21">
                        <a:extLst>
                          <a:ext uri="{FF2B5EF4-FFF2-40B4-BE49-F238E27FC236}">
                            <a16:creationId xmlns:a16="http://schemas.microsoft.com/office/drawing/2014/main" id="{F2D5B08A-AA24-F78F-D898-EF68C14C63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12620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22">
            <a:extLst>
              <a:ext uri="{FF2B5EF4-FFF2-40B4-BE49-F238E27FC236}">
                <a16:creationId xmlns:a16="http://schemas.microsoft.com/office/drawing/2014/main" id="{D12EC764-CE83-DFF4-4610-49C1A23E62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5350" y="2543175"/>
          <a:ext cx="35052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4000" imgH="393700" progId="Equation.3">
                  <p:embed/>
                </p:oleObj>
              </mc:Choice>
              <mc:Fallback>
                <p:oleObj name="Equation" r:id="rId9" imgW="1524000" imgH="393700" progId="Equation.3">
                  <p:embed/>
                  <p:pic>
                    <p:nvPicPr>
                      <p:cNvPr id="11286" name="Object 22">
                        <a:extLst>
                          <a:ext uri="{FF2B5EF4-FFF2-40B4-BE49-F238E27FC236}">
                            <a16:creationId xmlns:a16="http://schemas.microsoft.com/office/drawing/2014/main" id="{D12EC764-CE83-DFF4-4610-49C1A23E62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2543175"/>
                        <a:ext cx="35052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Text Box 23">
            <a:extLst>
              <a:ext uri="{FF2B5EF4-FFF2-40B4-BE49-F238E27FC236}">
                <a16:creationId xmlns:a16="http://schemas.microsoft.com/office/drawing/2014/main" id="{798B69AA-DC5E-6CA5-2376-EACCB2A96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03625"/>
            <a:ext cx="81105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Old solution for continuous wave equation was		.  Use similar?</a:t>
            </a:r>
          </a:p>
        </p:txBody>
      </p:sp>
      <p:graphicFrame>
        <p:nvGraphicFramePr>
          <p:cNvPr id="11288" name="Object 24">
            <a:extLst>
              <a:ext uri="{FF2B5EF4-FFF2-40B4-BE49-F238E27FC236}">
                <a16:creationId xmlns:a16="http://schemas.microsoft.com/office/drawing/2014/main" id="{49C7B5A9-5957-FEE4-156E-05B441AAC6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62563" y="3581400"/>
          <a:ext cx="14414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29810" imgH="304668" progId="Equation.3">
                  <p:embed/>
                </p:oleObj>
              </mc:Choice>
              <mc:Fallback>
                <p:oleObj name="Equation" r:id="rId11" imgW="1129810" imgH="304668" progId="Equation.3">
                  <p:embed/>
                  <p:pic>
                    <p:nvPicPr>
                      <p:cNvPr id="11288" name="Object 24">
                        <a:extLst>
                          <a:ext uri="{FF2B5EF4-FFF2-40B4-BE49-F238E27FC236}">
                            <a16:creationId xmlns:a16="http://schemas.microsoft.com/office/drawing/2014/main" id="{49C7B5A9-5957-FEE4-156E-05B441AAC6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3581400"/>
                        <a:ext cx="14414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AutoShape 25">
            <a:extLst>
              <a:ext uri="{FF2B5EF4-FFF2-40B4-BE49-F238E27FC236}">
                <a16:creationId xmlns:a16="http://schemas.microsoft.com/office/drawing/2014/main" id="{88066DE7-96C8-8F86-8145-F996EA2F3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4365625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0" name="Text Box 26">
            <a:extLst>
              <a:ext uri="{FF2B5EF4-FFF2-40B4-BE49-F238E27FC236}">
                <a16:creationId xmlns:a16="http://schemas.microsoft.com/office/drawing/2014/main" id="{A59A6913-B0E0-D87A-1AC7-67BBED86E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4289425"/>
            <a:ext cx="269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approach for linear chain</a:t>
            </a:r>
          </a:p>
        </p:txBody>
      </p:sp>
      <p:graphicFrame>
        <p:nvGraphicFramePr>
          <p:cNvPr id="11291" name="Object 27">
            <a:extLst>
              <a:ext uri="{FF2B5EF4-FFF2-40B4-BE49-F238E27FC236}">
                <a16:creationId xmlns:a16="http://schemas.microsoft.com/office/drawing/2014/main" id="{DD366434-AE63-B839-93A1-C8F6547894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8950" y="4259263"/>
          <a:ext cx="16843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20227" imgH="304668" progId="Equation.3">
                  <p:embed/>
                </p:oleObj>
              </mc:Choice>
              <mc:Fallback>
                <p:oleObj name="Equation" r:id="rId13" imgW="1320227" imgH="304668" progId="Equation.3">
                  <p:embed/>
                  <p:pic>
                    <p:nvPicPr>
                      <p:cNvPr id="11291" name="Object 27">
                        <a:extLst>
                          <a:ext uri="{FF2B5EF4-FFF2-40B4-BE49-F238E27FC236}">
                            <a16:creationId xmlns:a16="http://schemas.microsoft.com/office/drawing/2014/main" id="{DD366434-AE63-B839-93A1-C8F6547894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259263"/>
                        <a:ext cx="16843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2" name="Object 28">
            <a:extLst>
              <a:ext uri="{FF2B5EF4-FFF2-40B4-BE49-F238E27FC236}">
                <a16:creationId xmlns:a16="http://schemas.microsoft.com/office/drawing/2014/main" id="{724FE436-D75C-11B1-FD1C-7125681BFB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876800"/>
          <a:ext cx="2073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24895" imgH="304668" progId="Equation.3">
                  <p:embed/>
                </p:oleObj>
              </mc:Choice>
              <mc:Fallback>
                <p:oleObj name="Equation" r:id="rId15" imgW="1624895" imgH="304668" progId="Equation.3">
                  <p:embed/>
                  <p:pic>
                    <p:nvPicPr>
                      <p:cNvPr id="11292" name="Object 28">
                        <a:extLst>
                          <a:ext uri="{FF2B5EF4-FFF2-40B4-BE49-F238E27FC236}">
                            <a16:creationId xmlns:a16="http://schemas.microsoft.com/office/drawing/2014/main" id="{724FE436-D75C-11B1-FD1C-7125681BFB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20732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3" name="Object 29">
            <a:extLst>
              <a:ext uri="{FF2B5EF4-FFF2-40B4-BE49-F238E27FC236}">
                <a16:creationId xmlns:a16="http://schemas.microsoft.com/office/drawing/2014/main" id="{49F5B2C2-AA7F-7E2B-37C6-1ADBC263E5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4876800"/>
          <a:ext cx="22510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64534" imgH="304668" progId="Equation.3">
                  <p:embed/>
                </p:oleObj>
              </mc:Choice>
              <mc:Fallback>
                <p:oleObj name="Equation" r:id="rId17" imgW="1764534" imgH="304668" progId="Equation.3">
                  <p:embed/>
                  <p:pic>
                    <p:nvPicPr>
                      <p:cNvPr id="11293" name="Object 29">
                        <a:extLst>
                          <a:ext uri="{FF2B5EF4-FFF2-40B4-BE49-F238E27FC236}">
                            <a16:creationId xmlns:a16="http://schemas.microsoft.com/office/drawing/2014/main" id="{49F5B2C2-AA7F-7E2B-37C6-1ADBC263E5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76800"/>
                        <a:ext cx="22510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" name="Object 30">
            <a:extLst>
              <a:ext uri="{FF2B5EF4-FFF2-40B4-BE49-F238E27FC236}">
                <a16:creationId xmlns:a16="http://schemas.microsoft.com/office/drawing/2014/main" id="{F217BA61-0908-8633-3A07-81C6D61428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9850" y="4908550"/>
          <a:ext cx="23653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854200" imgH="304800" progId="Equation.3">
                  <p:embed/>
                </p:oleObj>
              </mc:Choice>
              <mc:Fallback>
                <p:oleObj name="Equation" r:id="rId19" imgW="1854200" imgH="304800" progId="Equation.3">
                  <p:embed/>
                  <p:pic>
                    <p:nvPicPr>
                      <p:cNvPr id="11294" name="Object 30">
                        <a:extLst>
                          <a:ext uri="{FF2B5EF4-FFF2-40B4-BE49-F238E27FC236}">
                            <a16:creationId xmlns:a16="http://schemas.microsoft.com/office/drawing/2014/main" id="{F217BA61-0908-8633-3A07-81C6D61428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4908550"/>
                        <a:ext cx="23653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5" name="Text Box 31">
            <a:extLst>
              <a:ext uri="{FF2B5EF4-FFF2-40B4-BE49-F238E27FC236}">
                <a16:creationId xmlns:a16="http://schemas.microsoft.com/office/drawing/2014/main" id="{9FAA698A-2752-BFBF-03E6-6278F71A9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953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,</a:t>
            </a:r>
          </a:p>
        </p:txBody>
      </p:sp>
      <p:sp>
        <p:nvSpPr>
          <p:cNvPr id="11296" name="Text Box 32">
            <a:extLst>
              <a:ext uri="{FF2B5EF4-FFF2-40B4-BE49-F238E27FC236}">
                <a16:creationId xmlns:a16="http://schemas.microsoft.com/office/drawing/2014/main" id="{6EB250F6-367F-BCE3-8E9F-D9C9E6F2D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962525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,</a:t>
            </a:r>
          </a:p>
        </p:txBody>
      </p:sp>
      <p:sp>
        <p:nvSpPr>
          <p:cNvPr id="11297" name="Text Box 33">
            <a:extLst>
              <a:ext uri="{FF2B5EF4-FFF2-40B4-BE49-F238E27FC236}">
                <a16:creationId xmlns:a16="http://schemas.microsoft.com/office/drawing/2014/main" id="{44ABA6D6-13A8-6D94-F790-2FAADB7FE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1148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98" name="Text Box 34">
            <a:extLst>
              <a:ext uri="{FF2B5EF4-FFF2-40B4-BE49-F238E27FC236}">
                <a16:creationId xmlns:a16="http://schemas.microsoft.com/office/drawing/2014/main" id="{060D734E-57DB-81B4-3EF2-CD8ADC78A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2672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Let us try!</a:t>
            </a:r>
          </a:p>
        </p:txBody>
      </p:sp>
      <p:sp>
        <p:nvSpPr>
          <p:cNvPr id="11299" name="AutoShape 35">
            <a:extLst>
              <a:ext uri="{FF2B5EF4-FFF2-40B4-BE49-F238E27FC236}">
                <a16:creationId xmlns:a16="http://schemas.microsoft.com/office/drawing/2014/main" id="{EDEC7C07-44B4-6EF6-567B-B2E61B16A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867400"/>
            <a:ext cx="304800" cy="228600"/>
          </a:xfrm>
          <a:prstGeom prst="rightArrow">
            <a:avLst>
              <a:gd name="adj1" fmla="val 0"/>
              <a:gd name="adj2" fmla="val 1131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1300" name="Object 36">
            <a:extLst>
              <a:ext uri="{FF2B5EF4-FFF2-40B4-BE49-F238E27FC236}">
                <a16:creationId xmlns:a16="http://schemas.microsoft.com/office/drawing/2014/main" id="{E53C38C2-194D-61AE-3E35-503F0FF7BE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" y="5578475"/>
          <a:ext cx="29718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11300" imgH="393700" progId="Equation.3">
                  <p:embed/>
                </p:oleObj>
              </mc:Choice>
              <mc:Fallback>
                <p:oleObj name="Equation" r:id="rId21" imgW="1511300" imgH="393700" progId="Equation.3">
                  <p:embed/>
                  <p:pic>
                    <p:nvPicPr>
                      <p:cNvPr id="11300" name="Object 36">
                        <a:extLst>
                          <a:ext uri="{FF2B5EF4-FFF2-40B4-BE49-F238E27FC236}">
                            <a16:creationId xmlns:a16="http://schemas.microsoft.com/office/drawing/2014/main" id="{E53C38C2-194D-61AE-3E35-503F0FF7BE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578475"/>
                        <a:ext cx="29718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1" name="AutoShape 37">
            <a:extLst>
              <a:ext uri="{FF2B5EF4-FFF2-40B4-BE49-F238E27FC236}">
                <a16:creationId xmlns:a16="http://schemas.microsoft.com/office/drawing/2014/main" id="{3A51BDE3-FE09-CB5D-35DC-BA3819F1F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867400"/>
            <a:ext cx="304800" cy="228600"/>
          </a:xfrm>
          <a:prstGeom prst="rightArrow">
            <a:avLst>
              <a:gd name="adj1" fmla="val 0"/>
              <a:gd name="adj2" fmla="val 1131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1302" name="Object 38">
            <a:extLst>
              <a:ext uri="{FF2B5EF4-FFF2-40B4-BE49-F238E27FC236}">
                <a16:creationId xmlns:a16="http://schemas.microsoft.com/office/drawing/2014/main" id="{ED0540CD-8AE0-9B06-5979-457BF20D81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8750" y="5675313"/>
          <a:ext cx="21066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82700" imgH="393700" progId="Equation.3">
                  <p:embed/>
                </p:oleObj>
              </mc:Choice>
              <mc:Fallback>
                <p:oleObj name="Equation" r:id="rId23" imgW="1282700" imgH="393700" progId="Equation.3">
                  <p:embed/>
                  <p:pic>
                    <p:nvPicPr>
                      <p:cNvPr id="11302" name="Object 38">
                        <a:extLst>
                          <a:ext uri="{FF2B5EF4-FFF2-40B4-BE49-F238E27FC236}">
                            <a16:creationId xmlns:a16="http://schemas.microsoft.com/office/drawing/2014/main" id="{ED0540CD-8AE0-9B06-5979-457BF20D81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5675313"/>
                        <a:ext cx="21066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83" grpId="0" animBg="1"/>
      <p:bldP spid="11284" grpId="0"/>
      <p:bldP spid="11287" grpId="0"/>
      <p:bldP spid="11289" grpId="0" animBg="1"/>
      <p:bldP spid="11290" grpId="0"/>
      <p:bldP spid="11295" grpId="0"/>
      <p:bldP spid="11296" grpId="0"/>
      <p:bldP spid="11297" grpId="0"/>
      <p:bldP spid="11298" grpId="0"/>
      <p:bldP spid="11299" grpId="0" animBg="1"/>
      <p:bldP spid="113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sz="3600">
                <a:latin typeface="Verdana" pitchFamily="34" charset="0"/>
              </a:rPr>
              <a:t>Objectives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7012" y="1824037"/>
            <a:ext cx="8655050" cy="50339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400" dirty="0">
                <a:latin typeface="+mj-lt"/>
              </a:rPr>
              <a:t>By the end of today you should be able to:</a:t>
            </a:r>
            <a:endParaRPr lang="tr-TR" sz="3400" dirty="0"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3400" dirty="0">
              <a:latin typeface="+mj-lt"/>
            </a:endParaRPr>
          </a:p>
          <a:p>
            <a:pPr eaLnBrk="1" hangingPunct="1">
              <a:defRPr/>
            </a:pPr>
            <a:r>
              <a:rPr lang="en-US" sz="3400" dirty="0">
                <a:latin typeface="+mj-lt"/>
              </a:rPr>
              <a:t>Apply the equations of motion to 1D systems with one or more atoms in the basis</a:t>
            </a:r>
          </a:p>
          <a:p>
            <a:pPr eaLnBrk="1" hangingPunct="1">
              <a:defRPr/>
            </a:pPr>
            <a:r>
              <a:rPr lang="en-US" sz="3400" dirty="0">
                <a:latin typeface="+mj-lt"/>
              </a:rPr>
              <a:t>Expand 1D model into 2 and 3 dimensions</a:t>
            </a:r>
          </a:p>
          <a:p>
            <a:pPr eaLnBrk="1" hangingPunct="1">
              <a:defRPr/>
            </a:pPr>
            <a:r>
              <a:rPr lang="en-US" sz="3400" dirty="0">
                <a:latin typeface="+mj-lt"/>
              </a:rPr>
              <a:t>Analyze the dispersion curves for real crystals</a:t>
            </a:r>
          </a:p>
        </p:txBody>
      </p:sp>
      <p:pic>
        <p:nvPicPr>
          <p:cNvPr id="171010" name="Picture 2" descr="https://encrypted-tbn0.gstatic.com/images?q=tbn:ANd9GcTVASyPIIuISNtX37Y6OcBSAKLrwo6VXEkSWF57xTLRGj1MDy1-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08" y="2514115"/>
            <a:ext cx="96202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2" name="Picture 4" descr="https://encrypted-tbn1.gstatic.com/images?q=tbn:ANd9GcTW3SSdADie77xU3KVsF4MHphgKPnLlhTwl8pT9yZR7sLpNadz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2" y="-9041"/>
            <a:ext cx="18669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EAC7492A-25DC-0CAB-2CC1-80BF17F28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473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force driving atom n back to equilibrium</a:t>
            </a: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9A44DC50-DB4C-21A0-646B-EFA5EE0769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850" y="914400"/>
          <a:ext cx="29559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228600" progId="Equation.3">
                  <p:embed/>
                </p:oleObj>
              </mc:Choice>
              <mc:Fallback>
                <p:oleObj name="Equation" r:id="rId3" imgW="2057400" imgH="228600" progId="Equation.3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9A44DC50-DB4C-21A0-646B-EFA5EE0769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914400"/>
                        <a:ext cx="29559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8" name="Group 4">
            <a:extLst>
              <a:ext uri="{FF2B5EF4-FFF2-40B4-BE49-F238E27FC236}">
                <a16:creationId xmlns:a16="http://schemas.microsoft.com/office/drawing/2014/main" id="{85C7D978-74D4-B1FE-A913-00E35D56A667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685800"/>
            <a:ext cx="1219200" cy="914400"/>
            <a:chOff x="624" y="432"/>
            <a:chExt cx="768" cy="576"/>
          </a:xfrm>
        </p:grpSpPr>
        <p:sp>
          <p:nvSpPr>
            <p:cNvPr id="149541" name="Rectangle 5">
              <a:extLst>
                <a:ext uri="{FF2B5EF4-FFF2-40B4-BE49-F238E27FC236}">
                  <a16:creationId xmlns:a16="http://schemas.microsoft.com/office/drawing/2014/main" id="{AB284BA6-726E-3AEF-57EC-59D62ECAB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432"/>
              <a:ext cx="76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49542" name="Group 6">
              <a:extLst>
                <a:ext uri="{FF2B5EF4-FFF2-40B4-BE49-F238E27FC236}">
                  <a16:creationId xmlns:a16="http://schemas.microsoft.com/office/drawing/2014/main" id="{30045426-31EE-03A7-BD5A-C29AC0674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720"/>
              <a:ext cx="683" cy="240"/>
              <a:chOff x="2016" y="2375"/>
              <a:chExt cx="1399" cy="457"/>
            </a:xfrm>
          </p:grpSpPr>
          <p:sp>
            <p:nvSpPr>
              <p:cNvPr id="149543" name="Freeform 7">
                <a:extLst>
                  <a:ext uri="{FF2B5EF4-FFF2-40B4-BE49-F238E27FC236}">
                    <a16:creationId xmlns:a16="http://schemas.microsoft.com/office/drawing/2014/main" id="{F0248C54-EB93-1289-D5D2-6451C221F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2688"/>
                <a:ext cx="912" cy="144"/>
              </a:xfrm>
              <a:custGeom>
                <a:avLst/>
                <a:gdLst>
                  <a:gd name="T0" fmla="*/ 0 w 1248"/>
                  <a:gd name="T1" fmla="*/ 0 h 384"/>
                  <a:gd name="T2" fmla="*/ 3 w 1248"/>
                  <a:gd name="T3" fmla="*/ 0 h 384"/>
                  <a:gd name="T4" fmla="*/ 4 w 1248"/>
                  <a:gd name="T5" fmla="*/ 0 h 384"/>
                  <a:gd name="T6" fmla="*/ 6 w 1248"/>
                  <a:gd name="T7" fmla="*/ 0 h 384"/>
                  <a:gd name="T8" fmla="*/ 8 w 1248"/>
                  <a:gd name="T9" fmla="*/ 0 h 384"/>
                  <a:gd name="T10" fmla="*/ 10 w 1248"/>
                  <a:gd name="T11" fmla="*/ 0 h 384"/>
                  <a:gd name="T12" fmla="*/ 11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4" name="Oval 8">
                <a:extLst>
                  <a:ext uri="{FF2B5EF4-FFF2-40B4-BE49-F238E27FC236}">
                    <a16:creationId xmlns:a16="http://schemas.microsoft.com/office/drawing/2014/main" id="{CC604BC5-8458-037E-4CF4-686EC951F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9545" name="Oval 9">
                <a:extLst>
                  <a:ext uri="{FF2B5EF4-FFF2-40B4-BE49-F238E27FC236}">
                    <a16:creationId xmlns:a16="http://schemas.microsoft.com/office/drawing/2014/main" id="{211B54A8-FC1F-A598-8338-A0AF59ADF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9546" name="Text Box 10">
                <a:extLst>
                  <a:ext uri="{FF2B5EF4-FFF2-40B4-BE49-F238E27FC236}">
                    <a16:creationId xmlns:a16="http://schemas.microsoft.com/office/drawing/2014/main" id="{2B0C7F44-2694-7E50-792A-41F5C53060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3" y="2375"/>
                <a:ext cx="402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</p:grp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F210606C-F430-9F61-54DA-FC10486285BA}"/>
              </a:ext>
            </a:extLst>
          </p:cNvPr>
          <p:cNvGrpSpPr>
            <a:grpSpLocks/>
          </p:cNvGrpSpPr>
          <p:nvPr/>
        </p:nvGrpSpPr>
        <p:grpSpPr bwMode="auto">
          <a:xfrm>
            <a:off x="2276475" y="685800"/>
            <a:ext cx="1285875" cy="914400"/>
            <a:chOff x="1434" y="432"/>
            <a:chExt cx="810" cy="576"/>
          </a:xfrm>
        </p:grpSpPr>
        <p:grpSp>
          <p:nvGrpSpPr>
            <p:cNvPr id="149535" name="Group 12">
              <a:extLst>
                <a:ext uri="{FF2B5EF4-FFF2-40B4-BE49-F238E27FC236}">
                  <a16:creationId xmlns:a16="http://schemas.microsoft.com/office/drawing/2014/main" id="{3B50F693-9B7C-130C-8F95-6BD9ADD5CB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726"/>
              <a:ext cx="384" cy="247"/>
              <a:chOff x="2880" y="2448"/>
              <a:chExt cx="610" cy="391"/>
            </a:xfrm>
          </p:grpSpPr>
          <p:sp>
            <p:nvSpPr>
              <p:cNvPr id="149537" name="Freeform 13">
                <a:extLst>
                  <a:ext uri="{FF2B5EF4-FFF2-40B4-BE49-F238E27FC236}">
                    <a16:creationId xmlns:a16="http://schemas.microsoft.com/office/drawing/2014/main" id="{20F7C1EA-781F-7A17-1DF0-BBD7D61D0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688"/>
                <a:ext cx="336" cy="144"/>
              </a:xfrm>
              <a:custGeom>
                <a:avLst/>
                <a:gdLst>
                  <a:gd name="T0" fmla="*/ 0 w 1248"/>
                  <a:gd name="T1" fmla="*/ 0 h 384"/>
                  <a:gd name="T2" fmla="*/ 0 w 1248"/>
                  <a:gd name="T3" fmla="*/ 0 h 384"/>
                  <a:gd name="T4" fmla="*/ 0 w 1248"/>
                  <a:gd name="T5" fmla="*/ 0 h 384"/>
                  <a:gd name="T6" fmla="*/ 0 w 1248"/>
                  <a:gd name="T7" fmla="*/ 0 h 384"/>
                  <a:gd name="T8" fmla="*/ 0 w 1248"/>
                  <a:gd name="T9" fmla="*/ 0 h 384"/>
                  <a:gd name="T10" fmla="*/ 0 w 1248"/>
                  <a:gd name="T11" fmla="*/ 0 h 384"/>
                  <a:gd name="T12" fmla="*/ 0 w 1248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8" name="Oval 14">
                <a:extLst>
                  <a:ext uri="{FF2B5EF4-FFF2-40B4-BE49-F238E27FC236}">
                    <a16:creationId xmlns:a16="http://schemas.microsoft.com/office/drawing/2014/main" id="{6D29F310-FB67-74C8-8B43-E6E98B026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9539" name="Oval 15">
                <a:extLst>
                  <a:ext uri="{FF2B5EF4-FFF2-40B4-BE49-F238E27FC236}">
                    <a16:creationId xmlns:a16="http://schemas.microsoft.com/office/drawing/2014/main" id="{A713F7C2-CBD7-E060-A701-5FDA51397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2695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9540" name="Text Box 16">
                <a:extLst>
                  <a:ext uri="{FF2B5EF4-FFF2-40B4-BE49-F238E27FC236}">
                    <a16:creationId xmlns:a16="http://schemas.microsoft.com/office/drawing/2014/main" id="{3576D550-FE81-2C9E-C2CF-4B31133A7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2448"/>
                <a:ext cx="31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  <p:sp>
          <p:nvSpPr>
            <p:cNvPr id="149536" name="Rectangle 17">
              <a:extLst>
                <a:ext uri="{FF2B5EF4-FFF2-40B4-BE49-F238E27FC236}">
                  <a16:creationId xmlns:a16="http://schemas.microsoft.com/office/drawing/2014/main" id="{D1388B50-0601-6FC5-6E8E-652A922BD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432"/>
              <a:ext cx="81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aphicFrame>
        <p:nvGraphicFramePr>
          <p:cNvPr id="11282" name="Object 18">
            <a:extLst>
              <a:ext uri="{FF2B5EF4-FFF2-40B4-BE49-F238E27FC236}">
                <a16:creationId xmlns:a16="http://schemas.microsoft.com/office/drawing/2014/main" id="{66F0343C-6D55-05E9-0BCC-17E36A4A63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7113" y="825500"/>
          <a:ext cx="32178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8100" imgH="228600" progId="Equation.3">
                  <p:embed/>
                </p:oleObj>
              </mc:Choice>
              <mc:Fallback>
                <p:oleObj name="Equation" r:id="rId5" imgW="1308100" imgH="228600" progId="Equation.3">
                  <p:embed/>
                  <p:pic>
                    <p:nvPicPr>
                      <p:cNvPr id="11282" name="Object 18">
                        <a:extLst>
                          <a:ext uri="{FF2B5EF4-FFF2-40B4-BE49-F238E27FC236}">
                            <a16:creationId xmlns:a16="http://schemas.microsoft.com/office/drawing/2014/main" id="{66F0343C-6D55-05E9-0BCC-17E36A4A63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825500"/>
                        <a:ext cx="32178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AutoShape 19">
            <a:extLst>
              <a:ext uri="{FF2B5EF4-FFF2-40B4-BE49-F238E27FC236}">
                <a16:creationId xmlns:a16="http://schemas.microsoft.com/office/drawing/2014/main" id="{8940D376-02CF-7518-B825-3D3A02120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A794EC59-66BC-50BD-1BE7-AE7DB7E3A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2147888"/>
            <a:ext cx="212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equation of motion </a:t>
            </a:r>
          </a:p>
        </p:txBody>
      </p:sp>
      <p:graphicFrame>
        <p:nvGraphicFramePr>
          <p:cNvPr id="11285" name="Object 21">
            <a:extLst>
              <a:ext uri="{FF2B5EF4-FFF2-40B4-BE49-F238E27FC236}">
                <a16:creationId xmlns:a16="http://schemas.microsoft.com/office/drawing/2014/main" id="{0858022C-B3AB-C703-FC56-74248EA703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2133600"/>
          <a:ext cx="12620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41300" progId="Equation.3">
                  <p:embed/>
                </p:oleObj>
              </mc:Choice>
              <mc:Fallback>
                <p:oleObj name="Equation" r:id="rId7" imgW="736600" imgH="241300" progId="Equation.3">
                  <p:embed/>
                  <p:pic>
                    <p:nvPicPr>
                      <p:cNvPr id="11285" name="Object 21">
                        <a:extLst>
                          <a:ext uri="{FF2B5EF4-FFF2-40B4-BE49-F238E27FC236}">
                            <a16:creationId xmlns:a16="http://schemas.microsoft.com/office/drawing/2014/main" id="{0858022C-B3AB-C703-FC56-74248EA703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12620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22">
            <a:extLst>
              <a:ext uri="{FF2B5EF4-FFF2-40B4-BE49-F238E27FC236}">
                <a16:creationId xmlns:a16="http://schemas.microsoft.com/office/drawing/2014/main" id="{B3A84955-A9B5-DD25-18C4-F84EB9D3C6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5350" y="2543175"/>
          <a:ext cx="35052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4000" imgH="393700" progId="Equation.3">
                  <p:embed/>
                </p:oleObj>
              </mc:Choice>
              <mc:Fallback>
                <p:oleObj name="Equation" r:id="rId9" imgW="1524000" imgH="393700" progId="Equation.3">
                  <p:embed/>
                  <p:pic>
                    <p:nvPicPr>
                      <p:cNvPr id="11286" name="Object 22">
                        <a:extLst>
                          <a:ext uri="{FF2B5EF4-FFF2-40B4-BE49-F238E27FC236}">
                            <a16:creationId xmlns:a16="http://schemas.microsoft.com/office/drawing/2014/main" id="{B3A84955-A9B5-DD25-18C4-F84EB9D3C6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2543175"/>
                        <a:ext cx="35052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Text Box 23">
            <a:extLst>
              <a:ext uri="{FF2B5EF4-FFF2-40B4-BE49-F238E27FC236}">
                <a16:creationId xmlns:a16="http://schemas.microsoft.com/office/drawing/2014/main" id="{EDF0C905-EA33-46A2-FC96-10A4BE76B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03625"/>
            <a:ext cx="81105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Old solution for continuous wave equation was		.  Use similar?</a:t>
            </a:r>
          </a:p>
        </p:txBody>
      </p:sp>
      <p:graphicFrame>
        <p:nvGraphicFramePr>
          <p:cNvPr id="11288" name="Object 24">
            <a:extLst>
              <a:ext uri="{FF2B5EF4-FFF2-40B4-BE49-F238E27FC236}">
                <a16:creationId xmlns:a16="http://schemas.microsoft.com/office/drawing/2014/main" id="{AB66C815-85C0-DC05-3A86-157AB2BFB1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62563" y="3581400"/>
          <a:ext cx="14414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29810" imgH="304668" progId="Equation.3">
                  <p:embed/>
                </p:oleObj>
              </mc:Choice>
              <mc:Fallback>
                <p:oleObj name="Equation" r:id="rId11" imgW="1129810" imgH="304668" progId="Equation.3">
                  <p:embed/>
                  <p:pic>
                    <p:nvPicPr>
                      <p:cNvPr id="11288" name="Object 24">
                        <a:extLst>
                          <a:ext uri="{FF2B5EF4-FFF2-40B4-BE49-F238E27FC236}">
                            <a16:creationId xmlns:a16="http://schemas.microsoft.com/office/drawing/2014/main" id="{AB66C815-85C0-DC05-3A86-157AB2BFB1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3581400"/>
                        <a:ext cx="14414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AutoShape 25">
            <a:extLst>
              <a:ext uri="{FF2B5EF4-FFF2-40B4-BE49-F238E27FC236}">
                <a16:creationId xmlns:a16="http://schemas.microsoft.com/office/drawing/2014/main" id="{4F28ADCC-EB20-C117-0E0A-17D61476F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4365625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0" name="Text Box 26">
            <a:extLst>
              <a:ext uri="{FF2B5EF4-FFF2-40B4-BE49-F238E27FC236}">
                <a16:creationId xmlns:a16="http://schemas.microsoft.com/office/drawing/2014/main" id="{61E68222-01A9-F2E1-13C2-020E56E90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4289425"/>
            <a:ext cx="269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approach for linear chain</a:t>
            </a:r>
          </a:p>
        </p:txBody>
      </p:sp>
      <p:graphicFrame>
        <p:nvGraphicFramePr>
          <p:cNvPr id="11291" name="Object 27">
            <a:extLst>
              <a:ext uri="{FF2B5EF4-FFF2-40B4-BE49-F238E27FC236}">
                <a16:creationId xmlns:a16="http://schemas.microsoft.com/office/drawing/2014/main" id="{0E38030F-DFB5-90D5-DB4D-47B8EBAC37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8950" y="4259263"/>
          <a:ext cx="16843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20227" imgH="304668" progId="Equation.3">
                  <p:embed/>
                </p:oleObj>
              </mc:Choice>
              <mc:Fallback>
                <p:oleObj name="Equation" r:id="rId13" imgW="1320227" imgH="304668" progId="Equation.3">
                  <p:embed/>
                  <p:pic>
                    <p:nvPicPr>
                      <p:cNvPr id="11291" name="Object 27">
                        <a:extLst>
                          <a:ext uri="{FF2B5EF4-FFF2-40B4-BE49-F238E27FC236}">
                            <a16:creationId xmlns:a16="http://schemas.microsoft.com/office/drawing/2014/main" id="{0E38030F-DFB5-90D5-DB4D-47B8EBAC37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259263"/>
                        <a:ext cx="16843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2" name="Object 28">
            <a:extLst>
              <a:ext uri="{FF2B5EF4-FFF2-40B4-BE49-F238E27FC236}">
                <a16:creationId xmlns:a16="http://schemas.microsoft.com/office/drawing/2014/main" id="{9247CB90-AA5F-845B-FAA7-0B01024672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876800"/>
          <a:ext cx="2073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24895" imgH="304668" progId="Equation.3">
                  <p:embed/>
                </p:oleObj>
              </mc:Choice>
              <mc:Fallback>
                <p:oleObj name="Equation" r:id="rId15" imgW="1624895" imgH="304668" progId="Equation.3">
                  <p:embed/>
                  <p:pic>
                    <p:nvPicPr>
                      <p:cNvPr id="11292" name="Object 28">
                        <a:extLst>
                          <a:ext uri="{FF2B5EF4-FFF2-40B4-BE49-F238E27FC236}">
                            <a16:creationId xmlns:a16="http://schemas.microsoft.com/office/drawing/2014/main" id="{9247CB90-AA5F-845B-FAA7-0B01024672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20732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3" name="Object 29">
            <a:extLst>
              <a:ext uri="{FF2B5EF4-FFF2-40B4-BE49-F238E27FC236}">
                <a16:creationId xmlns:a16="http://schemas.microsoft.com/office/drawing/2014/main" id="{55442C7C-C0F9-D3D6-F32F-01B75EDB1A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4876800"/>
          <a:ext cx="22510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64534" imgH="304668" progId="Equation.3">
                  <p:embed/>
                </p:oleObj>
              </mc:Choice>
              <mc:Fallback>
                <p:oleObj name="Equation" r:id="rId17" imgW="1764534" imgH="304668" progId="Equation.3">
                  <p:embed/>
                  <p:pic>
                    <p:nvPicPr>
                      <p:cNvPr id="11293" name="Object 29">
                        <a:extLst>
                          <a:ext uri="{FF2B5EF4-FFF2-40B4-BE49-F238E27FC236}">
                            <a16:creationId xmlns:a16="http://schemas.microsoft.com/office/drawing/2014/main" id="{55442C7C-C0F9-D3D6-F32F-01B75EDB1A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76800"/>
                        <a:ext cx="22510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" name="Object 30">
            <a:extLst>
              <a:ext uri="{FF2B5EF4-FFF2-40B4-BE49-F238E27FC236}">
                <a16:creationId xmlns:a16="http://schemas.microsoft.com/office/drawing/2014/main" id="{1CD9CCF7-26FF-A65D-9E26-D285E51790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9850" y="4908550"/>
          <a:ext cx="23653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854200" imgH="304800" progId="Equation.3">
                  <p:embed/>
                </p:oleObj>
              </mc:Choice>
              <mc:Fallback>
                <p:oleObj name="Equation" r:id="rId19" imgW="1854200" imgH="304800" progId="Equation.3">
                  <p:embed/>
                  <p:pic>
                    <p:nvPicPr>
                      <p:cNvPr id="11294" name="Object 30">
                        <a:extLst>
                          <a:ext uri="{FF2B5EF4-FFF2-40B4-BE49-F238E27FC236}">
                            <a16:creationId xmlns:a16="http://schemas.microsoft.com/office/drawing/2014/main" id="{1CD9CCF7-26FF-A65D-9E26-D285E51790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4908550"/>
                        <a:ext cx="23653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5" name="Text Box 31">
            <a:extLst>
              <a:ext uri="{FF2B5EF4-FFF2-40B4-BE49-F238E27FC236}">
                <a16:creationId xmlns:a16="http://schemas.microsoft.com/office/drawing/2014/main" id="{67C208BE-1F16-500A-4380-A178E7F02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953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,</a:t>
            </a:r>
          </a:p>
        </p:txBody>
      </p:sp>
      <p:sp>
        <p:nvSpPr>
          <p:cNvPr id="11296" name="Text Box 32">
            <a:extLst>
              <a:ext uri="{FF2B5EF4-FFF2-40B4-BE49-F238E27FC236}">
                <a16:creationId xmlns:a16="http://schemas.microsoft.com/office/drawing/2014/main" id="{C1263018-A300-8E4A-4C1C-11125194B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962525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,</a:t>
            </a:r>
          </a:p>
        </p:txBody>
      </p:sp>
      <p:sp>
        <p:nvSpPr>
          <p:cNvPr id="11297" name="Text Box 33">
            <a:extLst>
              <a:ext uri="{FF2B5EF4-FFF2-40B4-BE49-F238E27FC236}">
                <a16:creationId xmlns:a16="http://schemas.microsoft.com/office/drawing/2014/main" id="{BE96F8BD-4F74-E8CD-F4AD-93BC6F67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1148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98" name="Text Box 34">
            <a:extLst>
              <a:ext uri="{FF2B5EF4-FFF2-40B4-BE49-F238E27FC236}">
                <a16:creationId xmlns:a16="http://schemas.microsoft.com/office/drawing/2014/main" id="{5475E88A-CF84-BCD9-580D-9C0EDE4B5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2672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Let us try!</a:t>
            </a:r>
          </a:p>
        </p:txBody>
      </p:sp>
      <p:sp>
        <p:nvSpPr>
          <p:cNvPr id="11299" name="AutoShape 35">
            <a:extLst>
              <a:ext uri="{FF2B5EF4-FFF2-40B4-BE49-F238E27FC236}">
                <a16:creationId xmlns:a16="http://schemas.microsoft.com/office/drawing/2014/main" id="{569CC74F-7D66-5A83-019D-5A6F80B48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867400"/>
            <a:ext cx="304800" cy="228600"/>
          </a:xfrm>
          <a:prstGeom prst="rightArrow">
            <a:avLst>
              <a:gd name="adj1" fmla="val 0"/>
              <a:gd name="adj2" fmla="val 1131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1300" name="Object 36">
            <a:extLst>
              <a:ext uri="{FF2B5EF4-FFF2-40B4-BE49-F238E27FC236}">
                <a16:creationId xmlns:a16="http://schemas.microsoft.com/office/drawing/2014/main" id="{4DBC2EF4-F989-7C9E-85F5-DB142C002C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" y="5578475"/>
          <a:ext cx="29718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11300" imgH="393700" progId="Equation.3">
                  <p:embed/>
                </p:oleObj>
              </mc:Choice>
              <mc:Fallback>
                <p:oleObj name="Equation" r:id="rId21" imgW="1511300" imgH="393700" progId="Equation.3">
                  <p:embed/>
                  <p:pic>
                    <p:nvPicPr>
                      <p:cNvPr id="11300" name="Object 36">
                        <a:extLst>
                          <a:ext uri="{FF2B5EF4-FFF2-40B4-BE49-F238E27FC236}">
                            <a16:creationId xmlns:a16="http://schemas.microsoft.com/office/drawing/2014/main" id="{4DBC2EF4-F989-7C9E-85F5-DB142C002C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578475"/>
                        <a:ext cx="29718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1" name="AutoShape 37">
            <a:extLst>
              <a:ext uri="{FF2B5EF4-FFF2-40B4-BE49-F238E27FC236}">
                <a16:creationId xmlns:a16="http://schemas.microsoft.com/office/drawing/2014/main" id="{7A11A3CE-6F9D-BB5A-043C-6FFE085EB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867400"/>
            <a:ext cx="304800" cy="228600"/>
          </a:xfrm>
          <a:prstGeom prst="rightArrow">
            <a:avLst>
              <a:gd name="adj1" fmla="val 0"/>
              <a:gd name="adj2" fmla="val 1131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1302" name="Object 38">
            <a:extLst>
              <a:ext uri="{FF2B5EF4-FFF2-40B4-BE49-F238E27FC236}">
                <a16:creationId xmlns:a16="http://schemas.microsoft.com/office/drawing/2014/main" id="{B19A621C-4818-4102-0FB9-206149F112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8750" y="5675313"/>
          <a:ext cx="21066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82700" imgH="393700" progId="Equation.3">
                  <p:embed/>
                </p:oleObj>
              </mc:Choice>
              <mc:Fallback>
                <p:oleObj name="Equation" r:id="rId23" imgW="1282700" imgH="393700" progId="Equation.3">
                  <p:embed/>
                  <p:pic>
                    <p:nvPicPr>
                      <p:cNvPr id="11302" name="Object 38">
                        <a:extLst>
                          <a:ext uri="{FF2B5EF4-FFF2-40B4-BE49-F238E27FC236}">
                            <a16:creationId xmlns:a16="http://schemas.microsoft.com/office/drawing/2014/main" id="{B19A621C-4818-4102-0FB9-206149F112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5675313"/>
                        <a:ext cx="21066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3" name="AutoShape 39">
            <a:extLst>
              <a:ext uri="{FF2B5EF4-FFF2-40B4-BE49-F238E27FC236}">
                <a16:creationId xmlns:a16="http://schemas.microsoft.com/office/drawing/2014/main" id="{B8EA892D-F832-5259-C661-3C97DB909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867400"/>
            <a:ext cx="304800" cy="228600"/>
          </a:xfrm>
          <a:prstGeom prst="rightArrow">
            <a:avLst>
              <a:gd name="adj1" fmla="val 0"/>
              <a:gd name="adj2" fmla="val 1131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1304" name="Group 40">
            <a:extLst>
              <a:ext uri="{FF2B5EF4-FFF2-40B4-BE49-F238E27FC236}">
                <a16:creationId xmlns:a16="http://schemas.microsoft.com/office/drawing/2014/main" id="{4B17D387-9A64-58CF-6C36-0BEDBDC1C969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5486400"/>
            <a:ext cx="2438400" cy="1143000"/>
            <a:chOff x="4128" y="3456"/>
            <a:chExt cx="1536" cy="720"/>
          </a:xfrm>
        </p:grpSpPr>
        <p:sp>
          <p:nvSpPr>
            <p:cNvPr id="149533" name="Rectangle 41">
              <a:extLst>
                <a:ext uri="{FF2B5EF4-FFF2-40B4-BE49-F238E27FC236}">
                  <a16:creationId xmlns:a16="http://schemas.microsoft.com/office/drawing/2014/main" id="{A682C6C8-F315-8731-5FA8-12F2CDA2B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456"/>
              <a:ext cx="153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149534" name="Object 42">
              <a:extLst>
                <a:ext uri="{FF2B5EF4-FFF2-40B4-BE49-F238E27FC236}">
                  <a16:creationId xmlns:a16="http://schemas.microsoft.com/office/drawing/2014/main" id="{1B546C1D-1312-D252-AAAB-DBB21287ED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82" y="3565"/>
            <a:ext cx="1475" cy="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307532" imgH="444307" progId="Equation.3">
                    <p:embed/>
                  </p:oleObj>
                </mc:Choice>
                <mc:Fallback>
                  <p:oleObj name="Equation" r:id="rId25" imgW="1307532" imgH="444307" progId="Equation.3">
                    <p:embed/>
                    <p:pic>
                      <p:nvPicPr>
                        <p:cNvPr id="149534" name="Object 42">
                          <a:extLst>
                            <a:ext uri="{FF2B5EF4-FFF2-40B4-BE49-F238E27FC236}">
                              <a16:creationId xmlns:a16="http://schemas.microsoft.com/office/drawing/2014/main" id="{1B546C1D-1312-D252-AAAB-DBB21287ED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2" y="3565"/>
                          <a:ext cx="1475" cy="5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83" grpId="0" animBg="1"/>
      <p:bldP spid="11284" grpId="0"/>
      <p:bldP spid="11287" grpId="0"/>
      <p:bldP spid="11289" grpId="0" animBg="1"/>
      <p:bldP spid="11290" grpId="0"/>
      <p:bldP spid="11295" grpId="0"/>
      <p:bldP spid="11296" grpId="0"/>
      <p:bldP spid="11297" grpId="0"/>
      <p:bldP spid="11298" grpId="0"/>
      <p:bldP spid="11299" grpId="0" animBg="1"/>
      <p:bldP spid="11301" grpId="0" animBg="1"/>
      <p:bldP spid="113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398AAD0-504A-9FAD-BD17-86B3601A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300" y="4953000"/>
            <a:ext cx="12065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1555" name="Text Box 3">
            <a:extLst>
              <a:ext uri="{FF2B5EF4-FFF2-40B4-BE49-F238E27FC236}">
                <a16:creationId xmlns:a16="http://schemas.microsoft.com/office/drawing/2014/main" id="{BE39E7DE-B514-1958-9FE9-A3076C56B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958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1AF9DD0E-D872-CA6E-1BE3-DE0E3C97CCB8}"/>
              </a:ext>
            </a:extLst>
          </p:cNvPr>
          <p:cNvGrpSpPr>
            <a:grpSpLocks/>
          </p:cNvGrpSpPr>
          <p:nvPr/>
        </p:nvGrpSpPr>
        <p:grpSpPr bwMode="auto">
          <a:xfrm>
            <a:off x="1096963" y="304800"/>
            <a:ext cx="2487612" cy="1143000"/>
            <a:chOff x="4099" y="3456"/>
            <a:chExt cx="1567" cy="720"/>
          </a:xfrm>
        </p:grpSpPr>
        <p:sp>
          <p:nvSpPr>
            <p:cNvPr id="151582" name="Rectangle 5">
              <a:extLst>
                <a:ext uri="{FF2B5EF4-FFF2-40B4-BE49-F238E27FC236}">
                  <a16:creationId xmlns:a16="http://schemas.microsoft.com/office/drawing/2014/main" id="{9D7063EA-5138-8550-CF31-6D7156FC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456"/>
              <a:ext cx="153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151583" name="Object 6">
              <a:extLst>
                <a:ext uri="{FF2B5EF4-FFF2-40B4-BE49-F238E27FC236}">
                  <a16:creationId xmlns:a16="http://schemas.microsoft.com/office/drawing/2014/main" id="{03F72658-F41D-FAE1-7519-4AC26FDE78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99" y="3527"/>
            <a:ext cx="1567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07532" imgH="444307" progId="Equation.3">
                    <p:embed/>
                  </p:oleObj>
                </mc:Choice>
                <mc:Fallback>
                  <p:oleObj name="Equation" r:id="rId3" imgW="1307532" imgH="444307" progId="Equation.3">
                    <p:embed/>
                    <p:pic>
                      <p:nvPicPr>
                        <p:cNvPr id="151583" name="Object 6">
                          <a:extLst>
                            <a:ext uri="{FF2B5EF4-FFF2-40B4-BE49-F238E27FC236}">
                              <a16:creationId xmlns:a16="http://schemas.microsoft.com/office/drawing/2014/main" id="{03F72658-F41D-FAE1-7519-4AC26FDE78F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9" y="3527"/>
                          <a:ext cx="1567" cy="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5" name="Text Box 7">
            <a:extLst>
              <a:ext uri="{FF2B5EF4-FFF2-40B4-BE49-F238E27FC236}">
                <a16:creationId xmlns:a16="http://schemas.microsoft.com/office/drawing/2014/main" id="{0AEB0890-7267-3203-0FD5-2D7EC72E5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00600"/>
            <a:ext cx="375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Continuum limit of acoustic waves: </a:t>
            </a:r>
          </a:p>
        </p:txBody>
      </p:sp>
      <p:grpSp>
        <p:nvGrpSpPr>
          <p:cNvPr id="12296" name="Group 8">
            <a:extLst>
              <a:ext uri="{FF2B5EF4-FFF2-40B4-BE49-F238E27FC236}">
                <a16:creationId xmlns:a16="http://schemas.microsoft.com/office/drawing/2014/main" id="{B60F30BB-3B7B-CA43-79A8-B52FCC2EB35D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600200"/>
            <a:ext cx="6367463" cy="2112963"/>
            <a:chOff x="1392" y="1008"/>
            <a:chExt cx="4011" cy="1331"/>
          </a:xfrm>
        </p:grpSpPr>
        <p:grpSp>
          <p:nvGrpSpPr>
            <p:cNvPr id="151574" name="Group 9">
              <a:extLst>
                <a:ext uri="{FF2B5EF4-FFF2-40B4-BE49-F238E27FC236}">
                  <a16:creationId xmlns:a16="http://schemas.microsoft.com/office/drawing/2014/main" id="{3CA5040A-B053-8136-E023-40A592818A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008"/>
              <a:ext cx="4011" cy="1303"/>
              <a:chOff x="1392" y="1008"/>
              <a:chExt cx="4011" cy="1303"/>
            </a:xfrm>
          </p:grpSpPr>
          <p:grpSp>
            <p:nvGrpSpPr>
              <p:cNvPr id="151576" name="Group 10">
                <a:extLst>
                  <a:ext uri="{FF2B5EF4-FFF2-40B4-BE49-F238E27FC236}">
                    <a16:creationId xmlns:a16="http://schemas.microsoft.com/office/drawing/2014/main" id="{2481786E-1745-AD9A-BBE0-245845079A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1008"/>
                <a:ext cx="4011" cy="1303"/>
                <a:chOff x="1056" y="1776"/>
                <a:chExt cx="4011" cy="1303"/>
              </a:xfrm>
            </p:grpSpPr>
            <p:grpSp>
              <p:nvGrpSpPr>
                <p:cNvPr id="151578" name="Group 11">
                  <a:extLst>
                    <a:ext uri="{FF2B5EF4-FFF2-40B4-BE49-F238E27FC236}">
                      <a16:creationId xmlns:a16="http://schemas.microsoft.com/office/drawing/2014/main" id="{0FFA83B8-E95D-1482-E136-F8CA9300DB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56" y="1776"/>
                  <a:ext cx="4011" cy="1303"/>
                  <a:chOff x="1344" y="384"/>
                  <a:chExt cx="4011" cy="1303"/>
                </a:xfrm>
              </p:grpSpPr>
              <p:pic>
                <p:nvPicPr>
                  <p:cNvPr id="151580" name="Picture 12" descr="a1">
                    <a:extLst>
                      <a:ext uri="{FF2B5EF4-FFF2-40B4-BE49-F238E27FC236}">
                        <a16:creationId xmlns:a16="http://schemas.microsoft.com/office/drawing/2014/main" id="{9E8BE6B0-C34D-66D3-CF79-D5558D49855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44" y="384"/>
                    <a:ext cx="3264" cy="13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1581" name="Text Box 13">
                    <a:extLst>
                      <a:ext uri="{FF2B5EF4-FFF2-40B4-BE49-F238E27FC236}">
                        <a16:creationId xmlns:a16="http://schemas.microsoft.com/office/drawing/2014/main" id="{CEC1DD75-FD16-F061-448F-247F57C571B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27" y="816"/>
                    <a:ext cx="1728" cy="2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aphicFrame>
              <p:nvGraphicFramePr>
                <p:cNvPr id="151579" name="Object 14">
                  <a:extLst>
                    <a:ext uri="{FF2B5EF4-FFF2-40B4-BE49-F238E27FC236}">
                      <a16:creationId xmlns:a16="http://schemas.microsoft.com/office/drawing/2014/main" id="{22FC9B0B-69B3-761D-3ACF-A10674140E9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392" y="2132"/>
                <a:ext cx="490" cy="4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457002" imgH="444307" progId="Equation.3">
                        <p:embed/>
                      </p:oleObj>
                    </mc:Choice>
                    <mc:Fallback>
                      <p:oleObj name="Equation" r:id="rId6" imgW="457002" imgH="444307" progId="Equation.3">
                        <p:embed/>
                        <p:pic>
                          <p:nvPicPr>
                            <p:cNvPr id="151579" name="Object 14">
                              <a:extLst>
                                <a:ext uri="{FF2B5EF4-FFF2-40B4-BE49-F238E27FC236}">
                                  <a16:creationId xmlns:a16="http://schemas.microsoft.com/office/drawing/2014/main" id="{22FC9B0B-69B3-761D-3ACF-A10674140E9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92" y="2132"/>
                              <a:ext cx="490" cy="47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51577" name="Line 15">
                <a:extLst>
                  <a:ext uri="{FF2B5EF4-FFF2-40B4-BE49-F238E27FC236}">
                    <a16:creationId xmlns:a16="http://schemas.microsoft.com/office/drawing/2014/main" id="{703B3995-0038-292E-659B-E9AFC70FD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126"/>
                <a:ext cx="5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1575" name="Text Box 16">
              <a:extLst>
                <a:ext uri="{FF2B5EF4-FFF2-40B4-BE49-F238E27FC236}">
                  <a16:creationId xmlns:a16="http://schemas.microsoft.com/office/drawing/2014/main" id="{462D85C1-A60F-F09C-B5AA-B6D6BAB43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4" y="210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k</a:t>
              </a:r>
            </a:p>
          </p:txBody>
        </p:sp>
      </p:grpSp>
      <p:graphicFrame>
        <p:nvGraphicFramePr>
          <p:cNvPr id="12305" name="Object 17">
            <a:extLst>
              <a:ext uri="{FF2B5EF4-FFF2-40B4-BE49-F238E27FC236}">
                <a16:creationId xmlns:a16="http://schemas.microsoft.com/office/drawing/2014/main" id="{5E0BF411-FF56-6B4A-44D4-037A811CF5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4748213"/>
          <a:ext cx="9906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9000" imgH="457200" progId="Equation.3">
                  <p:embed/>
                </p:oleObj>
              </mc:Choice>
              <mc:Fallback>
                <p:oleObj name="Equation" r:id="rId8" imgW="889000" imgH="457200" progId="Equation.3">
                  <p:embed/>
                  <p:pic>
                    <p:nvPicPr>
                      <p:cNvPr id="12305" name="Object 17">
                        <a:extLst>
                          <a:ext uri="{FF2B5EF4-FFF2-40B4-BE49-F238E27FC236}">
                            <a16:creationId xmlns:a16="http://schemas.microsoft.com/office/drawing/2014/main" id="{5E0BF411-FF56-6B4A-44D4-037A811CF5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748213"/>
                        <a:ext cx="9906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>
            <a:extLst>
              <a:ext uri="{FF2B5EF4-FFF2-40B4-BE49-F238E27FC236}">
                <a16:creationId xmlns:a16="http://schemas.microsoft.com/office/drawing/2014/main" id="{23FCA8DD-5EED-DEAC-FA7E-E84E4EBEE8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380038"/>
          <a:ext cx="26670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100" imgH="241300" progId="Equation.3">
                  <p:embed/>
                </p:oleObj>
              </mc:Choice>
              <mc:Fallback>
                <p:oleObj name="Equation" r:id="rId10" imgW="1562100" imgH="241300" progId="Equation.3">
                  <p:embed/>
                  <p:pic>
                    <p:nvPicPr>
                      <p:cNvPr id="12306" name="Object 18">
                        <a:extLst>
                          <a:ext uri="{FF2B5EF4-FFF2-40B4-BE49-F238E27FC236}">
                            <a16:creationId xmlns:a16="http://schemas.microsoft.com/office/drawing/2014/main" id="{23FCA8DD-5EED-DEAC-FA7E-E84E4EBEE8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80038"/>
                        <a:ext cx="26670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7" name="AutoShape 19">
            <a:extLst>
              <a:ext uri="{FF2B5EF4-FFF2-40B4-BE49-F238E27FC236}">
                <a16:creationId xmlns:a16="http://schemas.microsoft.com/office/drawing/2014/main" id="{911B49C8-938B-0F24-AA4C-E4623E7ED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4864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2308" name="Object 20">
            <a:extLst>
              <a:ext uri="{FF2B5EF4-FFF2-40B4-BE49-F238E27FC236}">
                <a16:creationId xmlns:a16="http://schemas.microsoft.com/office/drawing/2014/main" id="{85FEB2C4-6C54-7AE3-8ADD-E1EAC161A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1938" y="5222875"/>
          <a:ext cx="14922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142" imgH="444307" progId="Equation.3">
                  <p:embed/>
                </p:oleObj>
              </mc:Choice>
              <mc:Fallback>
                <p:oleObj name="Equation" r:id="rId12" imgW="825142" imgH="444307" progId="Equation.3">
                  <p:embed/>
                  <p:pic>
                    <p:nvPicPr>
                      <p:cNvPr id="12308" name="Object 20">
                        <a:extLst>
                          <a:ext uri="{FF2B5EF4-FFF2-40B4-BE49-F238E27FC236}">
                            <a16:creationId xmlns:a16="http://schemas.microsoft.com/office/drawing/2014/main" id="{85FEB2C4-6C54-7AE3-8ADD-E1EAC161A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5222875"/>
                        <a:ext cx="14922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AutoShape 21">
            <a:extLst>
              <a:ext uri="{FF2B5EF4-FFF2-40B4-BE49-F238E27FC236}">
                <a16:creationId xmlns:a16="http://schemas.microsoft.com/office/drawing/2014/main" id="{793766FA-88E9-8425-4072-1CC0B9825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4864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2310" name="Object 22">
            <a:extLst>
              <a:ext uri="{FF2B5EF4-FFF2-40B4-BE49-F238E27FC236}">
                <a16:creationId xmlns:a16="http://schemas.microsoft.com/office/drawing/2014/main" id="{DC11DCEA-5865-1B00-5DBC-59F2097564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3313" y="5057775"/>
          <a:ext cx="18303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02865" imgH="444307" progId="Equation.3">
                  <p:embed/>
                </p:oleObj>
              </mc:Choice>
              <mc:Fallback>
                <p:oleObj name="Equation" r:id="rId14" imgW="1002865" imgH="444307" progId="Equation.3">
                  <p:embed/>
                  <p:pic>
                    <p:nvPicPr>
                      <p:cNvPr id="12310" name="Object 22">
                        <a:extLst>
                          <a:ext uri="{FF2B5EF4-FFF2-40B4-BE49-F238E27FC236}">
                            <a16:creationId xmlns:a16="http://schemas.microsoft.com/office/drawing/2014/main" id="{DC11DCEA-5865-1B00-5DBC-59F209756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3" y="5057775"/>
                        <a:ext cx="183038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11" name="Picture 23" descr="transaco">
            <a:extLst>
              <a:ext uri="{FF2B5EF4-FFF2-40B4-BE49-F238E27FC236}">
                <a16:creationId xmlns:a16="http://schemas.microsoft.com/office/drawing/2014/main" id="{042A0066-58F6-295D-2B27-399B0C9E3C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4552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AutoShape 24">
            <a:extLst>
              <a:ext uri="{FF2B5EF4-FFF2-40B4-BE49-F238E27FC236}">
                <a16:creationId xmlns:a16="http://schemas.microsoft.com/office/drawing/2014/main" id="{C1DD197A-BEDF-866B-2D88-F76F1E9918D2}"/>
              </a:ext>
            </a:extLst>
          </p:cNvPr>
          <p:cNvSpPr>
            <a:spLocks noChangeArrowheads="1"/>
          </p:cNvSpPr>
          <p:nvPr/>
        </p:nvSpPr>
        <p:spPr bwMode="auto">
          <a:xfrm rot="-7593148">
            <a:off x="2406650" y="3489325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313" name="Picture 25" descr="acKmax">
            <a:extLst>
              <a:ext uri="{FF2B5EF4-FFF2-40B4-BE49-F238E27FC236}">
                <a16:creationId xmlns:a16="http://schemas.microsoft.com/office/drawing/2014/main" id="{02C5E7A0-C925-118C-D372-8D20272078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44005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4" name="AutoShape 26">
            <a:extLst>
              <a:ext uri="{FF2B5EF4-FFF2-40B4-BE49-F238E27FC236}">
                <a16:creationId xmlns:a16="http://schemas.microsoft.com/office/drawing/2014/main" id="{34E6357B-64DA-19AB-B9B0-CD2CBA2B4313}"/>
              </a:ext>
            </a:extLst>
          </p:cNvPr>
          <p:cNvSpPr>
            <a:spLocks noChangeArrowheads="1"/>
          </p:cNvSpPr>
          <p:nvPr/>
        </p:nvSpPr>
        <p:spPr bwMode="auto">
          <a:xfrm rot="-2565255">
            <a:off x="3886200" y="1981200"/>
            <a:ext cx="762000" cy="228600"/>
          </a:xfrm>
          <a:prstGeom prst="lef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2315" name="Group 27">
            <a:extLst>
              <a:ext uri="{FF2B5EF4-FFF2-40B4-BE49-F238E27FC236}">
                <a16:creationId xmlns:a16="http://schemas.microsoft.com/office/drawing/2014/main" id="{FB28FEAE-CEC9-8DD3-A2D4-6E20D0E5D714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092325"/>
            <a:ext cx="4217988" cy="1641475"/>
            <a:chOff x="3120" y="1318"/>
            <a:chExt cx="2657" cy="1034"/>
          </a:xfrm>
        </p:grpSpPr>
        <p:sp>
          <p:nvSpPr>
            <p:cNvPr id="151571" name="Text Box 28">
              <a:extLst>
                <a:ext uri="{FF2B5EF4-FFF2-40B4-BE49-F238E27FC236}">
                  <a16:creationId xmlns:a16="http://schemas.microsoft.com/office/drawing/2014/main" id="{4A5F491E-B0AC-E01F-4ED8-3D82DFF5E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635"/>
              <a:ext cx="265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Note: here pictures of transversal waves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although calculation for the longitudinal case</a:t>
              </a:r>
            </a:p>
          </p:txBody>
        </p:sp>
        <p:sp>
          <p:nvSpPr>
            <p:cNvPr id="151572" name="Line 29">
              <a:extLst>
                <a:ext uri="{FF2B5EF4-FFF2-40B4-BE49-F238E27FC236}">
                  <a16:creationId xmlns:a16="http://schemas.microsoft.com/office/drawing/2014/main" id="{6507A1B3-E03D-DB91-F722-74B039C2B1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2" y="1318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73" name="Line 30">
              <a:extLst>
                <a:ext uri="{FF2B5EF4-FFF2-40B4-BE49-F238E27FC236}">
                  <a16:creationId xmlns:a16="http://schemas.microsoft.com/office/drawing/2014/main" id="{B751BC6E-CDEF-F3CA-415C-DB170D314B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2016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D72E105-E76E-84CF-7B44-6E86A16636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3143250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5" grpId="0"/>
      <p:bldP spid="12307" grpId="0" animBg="1"/>
      <p:bldP spid="12309" grpId="0" animBg="1"/>
      <p:bldP spid="12312" grpId="0" animBg="1"/>
      <p:bldP spid="123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4">
            <a:extLst>
              <a:ext uri="{FF2B5EF4-FFF2-40B4-BE49-F238E27FC236}">
                <a16:creationId xmlns:a16="http://schemas.microsoft.com/office/drawing/2014/main" id="{E4E9F961-CABD-8D0A-84F7-60564A69E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09600"/>
            <a:ext cx="90043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4869" name="Text Box 5">
            <a:extLst>
              <a:ext uri="{FF2B5EF4-FFF2-40B4-BE49-F238E27FC236}">
                <a16:creationId xmlns:a16="http://schemas.microsoft.com/office/drawing/2014/main" id="{0D1F134E-E6E2-14B1-EEC1-E21302130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4473575"/>
            <a:ext cx="86534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</a:rPr>
              <a:t>(a) Chain of atoms in the absence of vibrations.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DF8C8-3418-6197-3AFA-9D8DC8B38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543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Technically, only have longitudinal modes in 1D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(but transverse easier to see what’s happening)</a:t>
            </a:r>
          </a:p>
        </p:txBody>
      </p:sp>
      <p:sp>
        <p:nvSpPr>
          <p:cNvPr id="153605" name="TextBox 2">
            <a:extLst>
              <a:ext uri="{FF2B5EF4-FFF2-40B4-BE49-F238E27FC236}">
                <a16:creationId xmlns:a16="http://schemas.microsoft.com/office/drawing/2014/main" id="{7341CCC7-6A1E-D086-2AFA-BC7623553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1154113"/>
            <a:ext cx="9572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/>
              <a:t>x = na</a:t>
            </a:r>
          </a:p>
        </p:txBody>
      </p:sp>
      <p:sp>
        <p:nvSpPr>
          <p:cNvPr id="153606" name="TextBox 5">
            <a:extLst>
              <a:ext uri="{FF2B5EF4-FFF2-40B4-BE49-F238E27FC236}">
                <a16:creationId xmlns:a16="http://schemas.microsoft.com/office/drawing/2014/main" id="{F16E5F1D-A65B-AEB9-F77F-F7DABBE92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67640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 </a:t>
            </a:r>
          </a:p>
        </p:txBody>
      </p:sp>
      <p:sp>
        <p:nvSpPr>
          <p:cNvPr id="153607" name="TextBox 6">
            <a:extLst>
              <a:ext uri="{FF2B5EF4-FFF2-40B4-BE49-F238E27FC236}">
                <a16:creationId xmlns:a16="http://schemas.microsoft.com/office/drawing/2014/main" id="{DE0541F0-979C-88F4-DC64-87E7E63E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676400"/>
            <a:ext cx="914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 </a:t>
            </a:r>
          </a:p>
        </p:txBody>
      </p:sp>
      <p:sp>
        <p:nvSpPr>
          <p:cNvPr id="153608" name="Rectangle 3">
            <a:extLst>
              <a:ext uri="{FF2B5EF4-FFF2-40B4-BE49-F238E27FC236}">
                <a16:creationId xmlns:a16="http://schemas.microsoft.com/office/drawing/2014/main" id="{34B109BD-B026-5D7E-F934-C0AF1CC54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1992313"/>
            <a:ext cx="382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1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09" name="Rectangle 8">
            <a:extLst>
              <a:ext uri="{FF2B5EF4-FFF2-40B4-BE49-F238E27FC236}">
                <a16:creationId xmlns:a16="http://schemas.microsoft.com/office/drawing/2014/main" id="{69102D11-0C72-AA68-E6BC-06BEF9265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211513"/>
            <a:ext cx="381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1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585424-9496-5F36-EAD3-764EEC7A2F38}"/>
              </a:ext>
            </a:extLst>
          </p:cNvPr>
          <p:cNvSpPr/>
          <p:nvPr/>
        </p:nvSpPr>
        <p:spPr>
          <a:xfrm>
            <a:off x="63500" y="2046288"/>
            <a:ext cx="90805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58310C-950F-7497-5CF0-106F59EFC907}"/>
              </a:ext>
            </a:extLst>
          </p:cNvPr>
          <p:cNvSpPr/>
          <p:nvPr/>
        </p:nvSpPr>
        <p:spPr>
          <a:xfrm>
            <a:off x="33338" y="3165475"/>
            <a:ext cx="90805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9" grpId="0" uiExpand="1" build="p"/>
      <p:bldP spid="2" grpId="0" uiExpan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4">
            <a:extLst>
              <a:ext uri="{FF2B5EF4-FFF2-40B4-BE49-F238E27FC236}">
                <a16:creationId xmlns:a16="http://schemas.microsoft.com/office/drawing/2014/main" id="{BC2960AD-0219-C3D2-D56C-F68ACD7D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09600"/>
            <a:ext cx="90043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4869" name="Text Box 5">
            <a:extLst>
              <a:ext uri="{FF2B5EF4-FFF2-40B4-BE49-F238E27FC236}">
                <a16:creationId xmlns:a16="http://schemas.microsoft.com/office/drawing/2014/main" id="{9F69BB5C-C619-1FE8-E1C4-106FBA2C4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4473575"/>
            <a:ext cx="8653462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</a:rPr>
              <a:t>(a) Chain of atoms in the absence of vibrations.</a:t>
            </a:r>
          </a:p>
          <a:p>
            <a:endParaRPr lang="en-US" altLang="en-US" sz="2400">
              <a:latin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  <a:p>
            <a:r>
              <a:rPr lang="en-US" altLang="en-US" sz="2400">
                <a:latin typeface="Times New Roman" panose="02020603050405020304" pitchFamily="18" charset="0"/>
              </a:rPr>
              <a:t>(c) A transverse (T) wave traveling along x. Atomic displacements (</a:t>
            </a:r>
            <a:r>
              <a:rPr lang="en-US" altLang="en-US" sz="2400" i="1">
                <a:latin typeface="Times New Roman" panose="02020603050405020304" pitchFamily="18" charset="0"/>
              </a:rPr>
              <a:t>u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400">
                <a:latin typeface="Times New Roman" panose="02020603050405020304" pitchFamily="18" charset="0"/>
              </a:rPr>
              <a:t>) are perpendicular to the </a:t>
            </a:r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</a:rPr>
              <a:t> axis. </a:t>
            </a:r>
          </a:p>
          <a:p>
            <a:pPr algn="ctr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(b) and (c) are snapshots at one instant.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1F739B-7A62-395B-ECD6-424DA0235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543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Technically, only have longitudinal modes in 1D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(but transverse easier to see what’s happening)</a:t>
            </a:r>
          </a:p>
        </p:txBody>
      </p:sp>
      <p:sp>
        <p:nvSpPr>
          <p:cNvPr id="155653" name="TextBox 2">
            <a:extLst>
              <a:ext uri="{FF2B5EF4-FFF2-40B4-BE49-F238E27FC236}">
                <a16:creationId xmlns:a16="http://schemas.microsoft.com/office/drawing/2014/main" id="{C3A0F94F-0192-0D00-C76C-BDFEE32D6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1154113"/>
            <a:ext cx="9572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/>
              <a:t>x = na</a:t>
            </a:r>
          </a:p>
        </p:txBody>
      </p:sp>
      <p:sp>
        <p:nvSpPr>
          <p:cNvPr id="155654" name="TextBox 5">
            <a:extLst>
              <a:ext uri="{FF2B5EF4-FFF2-40B4-BE49-F238E27FC236}">
                <a16:creationId xmlns:a16="http://schemas.microsoft.com/office/drawing/2014/main" id="{2CCD4913-0904-778D-1127-19696A01A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67640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 </a:t>
            </a:r>
          </a:p>
        </p:txBody>
      </p:sp>
      <p:sp>
        <p:nvSpPr>
          <p:cNvPr id="155655" name="TextBox 6">
            <a:extLst>
              <a:ext uri="{FF2B5EF4-FFF2-40B4-BE49-F238E27FC236}">
                <a16:creationId xmlns:a16="http://schemas.microsoft.com/office/drawing/2014/main" id="{CBC7DFAB-AFC9-3BB5-6191-FBA641E06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676400"/>
            <a:ext cx="914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 </a:t>
            </a:r>
          </a:p>
        </p:txBody>
      </p:sp>
      <p:sp>
        <p:nvSpPr>
          <p:cNvPr id="155656" name="Rectangle 3">
            <a:extLst>
              <a:ext uri="{FF2B5EF4-FFF2-40B4-BE49-F238E27FC236}">
                <a16:creationId xmlns:a16="http://schemas.microsoft.com/office/drawing/2014/main" id="{72706717-AAE5-DAB1-8B6A-45F2B8D62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1992313"/>
            <a:ext cx="382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1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657" name="Rectangle 8">
            <a:extLst>
              <a:ext uri="{FF2B5EF4-FFF2-40B4-BE49-F238E27FC236}">
                <a16:creationId xmlns:a16="http://schemas.microsoft.com/office/drawing/2014/main" id="{9B05196F-B4E1-C911-80A0-7DFF2DAD0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211513"/>
            <a:ext cx="381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1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A8C34-D69C-A438-18EA-93D68817ABB4}"/>
              </a:ext>
            </a:extLst>
          </p:cNvPr>
          <p:cNvSpPr/>
          <p:nvPr/>
        </p:nvSpPr>
        <p:spPr>
          <a:xfrm>
            <a:off x="63500" y="2046288"/>
            <a:ext cx="90805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9" grpId="0" uiExpand="1" build="p"/>
      <p:bldP spid="2" grpId="0" uiExpan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4">
            <a:extLst>
              <a:ext uri="{FF2B5EF4-FFF2-40B4-BE49-F238E27FC236}">
                <a16:creationId xmlns:a16="http://schemas.microsoft.com/office/drawing/2014/main" id="{62DCDD89-4759-B1E3-236E-B52255CA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09600"/>
            <a:ext cx="90043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4869" name="Text Box 5">
            <a:extLst>
              <a:ext uri="{FF2B5EF4-FFF2-40B4-BE49-F238E27FC236}">
                <a16:creationId xmlns:a16="http://schemas.microsoft.com/office/drawing/2014/main" id="{2AF6DAE2-80E7-E076-F9E9-E92DDB1CB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4473575"/>
            <a:ext cx="8653462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</a:rPr>
              <a:t>(a) Chain of atoms in the absence of vibrations.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(b) Coupled atomic vibrations generate a traveling longitudinal (L) wave along x. Atomic displacements (</a:t>
            </a:r>
            <a:r>
              <a:rPr lang="en-US" altLang="en-US" sz="2400" i="1">
                <a:latin typeface="Times New Roman" panose="02020603050405020304" pitchFamily="18" charset="0"/>
              </a:rPr>
              <a:t>u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400">
                <a:latin typeface="Times New Roman" panose="02020603050405020304" pitchFamily="18" charset="0"/>
              </a:rPr>
              <a:t>) are parallel to </a:t>
            </a:r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(c) A transverse (T) wave traveling along x. Atomic displacements (</a:t>
            </a:r>
            <a:r>
              <a:rPr lang="en-US" altLang="en-US" sz="2400" i="1">
                <a:latin typeface="Times New Roman" panose="02020603050405020304" pitchFamily="18" charset="0"/>
              </a:rPr>
              <a:t>u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n</a:t>
            </a:r>
            <a:r>
              <a:rPr lang="en-US" altLang="en-US" sz="2400">
                <a:latin typeface="Times New Roman" panose="02020603050405020304" pitchFamily="18" charset="0"/>
              </a:rPr>
              <a:t>) are perpendicular to the </a:t>
            </a:r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</a:rPr>
              <a:t> axis. </a:t>
            </a:r>
          </a:p>
          <a:p>
            <a:pPr algn="ctr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(b) and (c) are snapshots at one instant.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2253C-C4C0-6F8B-9664-402A61531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543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Technically, only have longitudinal modes in 1D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(but transverse easier to see what’s happening)</a:t>
            </a:r>
          </a:p>
        </p:txBody>
      </p:sp>
      <p:sp>
        <p:nvSpPr>
          <p:cNvPr id="157701" name="TextBox 2">
            <a:extLst>
              <a:ext uri="{FF2B5EF4-FFF2-40B4-BE49-F238E27FC236}">
                <a16:creationId xmlns:a16="http://schemas.microsoft.com/office/drawing/2014/main" id="{9227B5D9-8276-98D1-D39F-753A5ED1B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1154113"/>
            <a:ext cx="9572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/>
              <a:t>x = na</a:t>
            </a:r>
          </a:p>
        </p:txBody>
      </p:sp>
      <p:sp>
        <p:nvSpPr>
          <p:cNvPr id="157702" name="TextBox 5">
            <a:extLst>
              <a:ext uri="{FF2B5EF4-FFF2-40B4-BE49-F238E27FC236}">
                <a16:creationId xmlns:a16="http://schemas.microsoft.com/office/drawing/2014/main" id="{FC36914A-93A0-9231-711C-954336C42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676400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 </a:t>
            </a:r>
          </a:p>
        </p:txBody>
      </p:sp>
      <p:sp>
        <p:nvSpPr>
          <p:cNvPr id="157703" name="TextBox 6">
            <a:extLst>
              <a:ext uri="{FF2B5EF4-FFF2-40B4-BE49-F238E27FC236}">
                <a16:creationId xmlns:a16="http://schemas.microsoft.com/office/drawing/2014/main" id="{A3E2B9D2-18F7-8330-73E8-2FCA3C5B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676400"/>
            <a:ext cx="914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 </a:t>
            </a:r>
          </a:p>
        </p:txBody>
      </p:sp>
      <p:sp>
        <p:nvSpPr>
          <p:cNvPr id="157704" name="Rectangle 3">
            <a:extLst>
              <a:ext uri="{FF2B5EF4-FFF2-40B4-BE49-F238E27FC236}">
                <a16:creationId xmlns:a16="http://schemas.microsoft.com/office/drawing/2014/main" id="{9EACCD1F-8844-7B88-DB2A-3355903AC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1992313"/>
            <a:ext cx="382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1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705" name="Rectangle 8">
            <a:extLst>
              <a:ext uri="{FF2B5EF4-FFF2-40B4-BE49-F238E27FC236}">
                <a16:creationId xmlns:a16="http://schemas.microsoft.com/office/drawing/2014/main" id="{4AAC36CD-4274-47BF-2D14-A2F142A56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211513"/>
            <a:ext cx="381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1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9" grpId="0" uiExpand="1" build="p"/>
      <p:bldP spid="2" grpId="0" uiExpan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id="{4E1B34CF-BE09-0FC0-165C-ACD220392468}"/>
              </a:ext>
            </a:extLst>
          </p:cNvPr>
          <p:cNvGrpSpPr>
            <a:grpSpLocks/>
          </p:cNvGrpSpPr>
          <p:nvPr/>
        </p:nvGrpSpPr>
        <p:grpSpPr bwMode="auto">
          <a:xfrm>
            <a:off x="311150" y="465138"/>
            <a:ext cx="6858000" cy="2271712"/>
            <a:chOff x="192" y="432"/>
            <a:chExt cx="4320" cy="1431"/>
          </a:xfrm>
        </p:grpSpPr>
        <p:pic>
          <p:nvPicPr>
            <p:cNvPr id="159786" name="Picture 3" descr="a1">
              <a:extLst>
                <a:ext uri="{FF2B5EF4-FFF2-40B4-BE49-F238E27FC236}">
                  <a16:creationId xmlns:a16="http://schemas.microsoft.com/office/drawing/2014/main" id="{D55AA978-A856-60E7-1F30-C047BE6EA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32"/>
              <a:ext cx="3264" cy="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787" name="Text Box 4">
              <a:extLst>
                <a:ext uri="{FF2B5EF4-FFF2-40B4-BE49-F238E27FC236}">
                  <a16:creationId xmlns:a16="http://schemas.microsoft.com/office/drawing/2014/main" id="{B741D2B1-12DF-E1BA-E8B9-D24D44C27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63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k</a:t>
              </a:r>
            </a:p>
          </p:txBody>
        </p:sp>
        <p:sp>
          <p:nvSpPr>
            <p:cNvPr id="159788" name="Text Box 5">
              <a:extLst>
                <a:ext uri="{FF2B5EF4-FFF2-40B4-BE49-F238E27FC236}">
                  <a16:creationId xmlns:a16="http://schemas.microsoft.com/office/drawing/2014/main" id="{20188D6D-209B-5C00-4482-C40FC202D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3" y="864"/>
              <a:ext cx="192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9789" name="Line 6">
              <a:extLst>
                <a:ext uri="{FF2B5EF4-FFF2-40B4-BE49-F238E27FC236}">
                  <a16:creationId xmlns:a16="http://schemas.microsoft.com/office/drawing/2014/main" id="{C07FDF79-AE77-802E-5A1C-333DF1051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548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319" name="Object 7">
            <a:extLst>
              <a:ext uri="{FF2B5EF4-FFF2-40B4-BE49-F238E27FC236}">
                <a16:creationId xmlns:a16="http://schemas.microsoft.com/office/drawing/2014/main" id="{0394D6B2-3C63-6A72-6488-2CD0D91EA6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663" y="3900488"/>
          <a:ext cx="19272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300" imgH="279400" progId="Equation.3">
                  <p:embed/>
                </p:oleObj>
              </mc:Choice>
              <mc:Fallback>
                <p:oleObj name="Equation" r:id="rId4" imgW="1511300" imgH="279400" progId="Equation.3">
                  <p:embed/>
                  <p:pic>
                    <p:nvPicPr>
                      <p:cNvPr id="13319" name="Object 7">
                        <a:extLst>
                          <a:ext uri="{FF2B5EF4-FFF2-40B4-BE49-F238E27FC236}">
                            <a16:creationId xmlns:a16="http://schemas.microsoft.com/office/drawing/2014/main" id="{0394D6B2-3C63-6A72-6488-2CD0D91EA6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3900488"/>
                        <a:ext cx="192722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Oval 8">
            <a:extLst>
              <a:ext uri="{FF2B5EF4-FFF2-40B4-BE49-F238E27FC236}">
                <a16:creationId xmlns:a16="http://schemas.microsoft.com/office/drawing/2014/main" id="{60D076C1-3E28-90CD-AF05-B168769AF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14319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3321" name="Object 9">
            <a:extLst>
              <a:ext uri="{FF2B5EF4-FFF2-40B4-BE49-F238E27FC236}">
                <a16:creationId xmlns:a16="http://schemas.microsoft.com/office/drawing/2014/main" id="{EFEF03B5-DFF7-A7FE-C04F-D38016D55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52888" y="2432050"/>
          <a:ext cx="11080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393700" progId="Equation.3">
                  <p:embed/>
                </p:oleObj>
              </mc:Choice>
              <mc:Fallback>
                <p:oleObj name="Equation" r:id="rId6" imgW="825500" imgH="393700" progId="Equation.3">
                  <p:embed/>
                  <p:pic>
                    <p:nvPicPr>
                      <p:cNvPr id="13321" name="Object 9">
                        <a:extLst>
                          <a:ext uri="{FF2B5EF4-FFF2-40B4-BE49-F238E27FC236}">
                            <a16:creationId xmlns:a16="http://schemas.microsoft.com/office/drawing/2014/main" id="{EFEF03B5-DFF7-A7FE-C04F-D38016D55D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2432050"/>
                        <a:ext cx="11080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Freeform 10">
            <a:extLst>
              <a:ext uri="{FF2B5EF4-FFF2-40B4-BE49-F238E27FC236}">
                <a16:creationId xmlns:a16="http://schemas.microsoft.com/office/drawing/2014/main" id="{8D60C1FC-580C-B7FB-412F-B73DA3AD3A57}"/>
              </a:ext>
            </a:extLst>
          </p:cNvPr>
          <p:cNvSpPr>
            <a:spLocks/>
          </p:cNvSpPr>
          <p:nvPr/>
        </p:nvSpPr>
        <p:spPr bwMode="auto">
          <a:xfrm>
            <a:off x="3625850" y="1327150"/>
            <a:ext cx="1447800" cy="914400"/>
          </a:xfrm>
          <a:custGeom>
            <a:avLst/>
            <a:gdLst>
              <a:gd name="T0" fmla="*/ 2147483646 w 912"/>
              <a:gd name="T1" fmla="*/ 2147483646 h 576"/>
              <a:gd name="T2" fmla="*/ 2147483646 w 912"/>
              <a:gd name="T3" fmla="*/ 2147483646 h 576"/>
              <a:gd name="T4" fmla="*/ 0 w 912"/>
              <a:gd name="T5" fmla="*/ 0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2" h="576">
                <a:moveTo>
                  <a:pt x="912" y="576"/>
                </a:moveTo>
                <a:cubicBezTo>
                  <a:pt x="796" y="432"/>
                  <a:pt x="680" y="288"/>
                  <a:pt x="528" y="192"/>
                </a:cubicBezTo>
                <a:cubicBezTo>
                  <a:pt x="376" y="96"/>
                  <a:pt x="188" y="48"/>
                  <a:pt x="0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1">
            <a:extLst>
              <a:ext uri="{FF2B5EF4-FFF2-40B4-BE49-F238E27FC236}">
                <a16:creationId xmlns:a16="http://schemas.microsoft.com/office/drawing/2014/main" id="{2BB8FD8A-F011-56B5-B665-EABC5F4DCAB2}"/>
              </a:ext>
            </a:extLst>
          </p:cNvPr>
          <p:cNvSpPr>
            <a:spLocks/>
          </p:cNvSpPr>
          <p:nvPr/>
        </p:nvSpPr>
        <p:spPr bwMode="auto">
          <a:xfrm flipH="1">
            <a:off x="5054600" y="1308100"/>
            <a:ext cx="1447800" cy="914400"/>
          </a:xfrm>
          <a:custGeom>
            <a:avLst/>
            <a:gdLst>
              <a:gd name="T0" fmla="*/ 2147483646 w 912"/>
              <a:gd name="T1" fmla="*/ 2147483646 h 576"/>
              <a:gd name="T2" fmla="*/ 2147483646 w 912"/>
              <a:gd name="T3" fmla="*/ 2147483646 h 576"/>
              <a:gd name="T4" fmla="*/ 0 w 912"/>
              <a:gd name="T5" fmla="*/ 0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2" h="576">
                <a:moveTo>
                  <a:pt x="912" y="576"/>
                </a:moveTo>
                <a:cubicBezTo>
                  <a:pt x="796" y="432"/>
                  <a:pt x="680" y="288"/>
                  <a:pt x="528" y="192"/>
                </a:cubicBezTo>
                <a:cubicBezTo>
                  <a:pt x="376" y="96"/>
                  <a:pt x="188" y="48"/>
                  <a:pt x="0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12">
            <a:extLst>
              <a:ext uri="{FF2B5EF4-FFF2-40B4-BE49-F238E27FC236}">
                <a16:creationId xmlns:a16="http://schemas.microsoft.com/office/drawing/2014/main" id="{60B24631-333E-0F55-353D-61908CB7D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150" y="142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46A4FEF9-4678-182B-5DFB-DE93AB538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7350" y="147955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6" name="Group 14">
            <a:extLst>
              <a:ext uri="{FF2B5EF4-FFF2-40B4-BE49-F238E27FC236}">
                <a16:creationId xmlns:a16="http://schemas.microsoft.com/office/drawing/2014/main" id="{AFCC2E0F-7491-E1F2-8E09-F2DD85FDF54C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4219575"/>
            <a:ext cx="1295400" cy="1066800"/>
            <a:chOff x="1218" y="2130"/>
            <a:chExt cx="816" cy="672"/>
          </a:xfrm>
        </p:grpSpPr>
        <p:sp>
          <p:nvSpPr>
            <p:cNvPr id="159784" name="AutoShape 15">
              <a:extLst>
                <a:ext uri="{FF2B5EF4-FFF2-40B4-BE49-F238E27FC236}">
                  <a16:creationId xmlns:a16="http://schemas.microsoft.com/office/drawing/2014/main" id="{9C1DDBDB-B78C-3DA6-ED6B-8D91CD0A2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" y="2130"/>
              <a:ext cx="816" cy="672"/>
            </a:xfrm>
            <a:prstGeom prst="upArrowCallout">
              <a:avLst>
                <a:gd name="adj1" fmla="val 14290"/>
                <a:gd name="adj2" fmla="val 17854"/>
                <a:gd name="adj3" fmla="val 1934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159785" name="Object 16">
              <a:extLst>
                <a:ext uri="{FF2B5EF4-FFF2-40B4-BE49-F238E27FC236}">
                  <a16:creationId xmlns:a16="http://schemas.microsoft.com/office/drawing/2014/main" id="{8011E73F-CE6B-C1A6-8CC2-04A240833C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60" y="2514"/>
            <a:ext cx="720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99753" imgH="203112" progId="Equation.3">
                    <p:embed/>
                  </p:oleObj>
                </mc:Choice>
                <mc:Fallback>
                  <p:oleObj name="Equation" r:id="rId8" imgW="799753" imgH="203112" progId="Equation.3">
                    <p:embed/>
                    <p:pic>
                      <p:nvPicPr>
                        <p:cNvPr id="159785" name="Object 16">
                          <a:extLst>
                            <a:ext uri="{FF2B5EF4-FFF2-40B4-BE49-F238E27FC236}">
                              <a16:creationId xmlns:a16="http://schemas.microsoft.com/office/drawing/2014/main" id="{8011E73F-CE6B-C1A6-8CC2-04A240833C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" y="2514"/>
                          <a:ext cx="720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329" name="Object 17">
            <a:extLst>
              <a:ext uri="{FF2B5EF4-FFF2-40B4-BE49-F238E27FC236}">
                <a16:creationId xmlns:a16="http://schemas.microsoft.com/office/drawing/2014/main" id="{38C6559C-F3A8-3272-FD2D-C713359421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5338" y="3905250"/>
          <a:ext cx="13938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726" imgH="279279" progId="Equation.3">
                  <p:embed/>
                </p:oleObj>
              </mc:Choice>
              <mc:Fallback>
                <p:oleObj name="Equation" r:id="rId10" imgW="1091726" imgH="279279" progId="Equation.3">
                  <p:embed/>
                  <p:pic>
                    <p:nvPicPr>
                      <p:cNvPr id="13329" name="Object 17">
                        <a:extLst>
                          <a:ext uri="{FF2B5EF4-FFF2-40B4-BE49-F238E27FC236}">
                            <a16:creationId xmlns:a16="http://schemas.microsoft.com/office/drawing/2014/main" id="{38C6559C-F3A8-3272-FD2D-C713359421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3905250"/>
                        <a:ext cx="139382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Text Box 18">
            <a:extLst>
              <a:ext uri="{FF2B5EF4-FFF2-40B4-BE49-F238E27FC236}">
                <a16:creationId xmlns:a16="http://schemas.microsoft.com/office/drawing/2014/main" id="{2D369210-52A1-3A86-2307-710DE6179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2517775"/>
            <a:ext cx="985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, here h=1</a:t>
            </a:r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F30EC5EA-1CEE-BE08-CF64-FF2C5B5F77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950" y="1155700"/>
            <a:ext cx="2971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332" name="Object 20">
            <a:extLst>
              <a:ext uri="{FF2B5EF4-FFF2-40B4-BE49-F238E27FC236}">
                <a16:creationId xmlns:a16="http://schemas.microsoft.com/office/drawing/2014/main" id="{D24F4FA6-894D-AD75-1E8F-31D2E8CECF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8063" y="3716338"/>
          <a:ext cx="1943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4000" imgH="457200" progId="Equation.3">
                  <p:embed/>
                </p:oleObj>
              </mc:Choice>
              <mc:Fallback>
                <p:oleObj name="Equation" r:id="rId12" imgW="1524000" imgH="457200" progId="Equation.3">
                  <p:embed/>
                  <p:pic>
                    <p:nvPicPr>
                      <p:cNvPr id="13332" name="Object 20">
                        <a:extLst>
                          <a:ext uri="{FF2B5EF4-FFF2-40B4-BE49-F238E27FC236}">
                            <a16:creationId xmlns:a16="http://schemas.microsoft.com/office/drawing/2014/main" id="{D24F4FA6-894D-AD75-1E8F-31D2E8CECF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3716338"/>
                        <a:ext cx="19431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3" name="Object 21">
            <a:extLst>
              <a:ext uri="{FF2B5EF4-FFF2-40B4-BE49-F238E27FC236}">
                <a16:creationId xmlns:a16="http://schemas.microsoft.com/office/drawing/2014/main" id="{E7DE6783-A6C5-62B9-55BB-F13CC36F76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76863" y="3948113"/>
          <a:ext cx="20097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74800" imgH="279400" progId="Equation.3">
                  <p:embed/>
                </p:oleObj>
              </mc:Choice>
              <mc:Fallback>
                <p:oleObj name="Equation" r:id="rId14" imgW="1574800" imgH="279400" progId="Equation.3">
                  <p:embed/>
                  <p:pic>
                    <p:nvPicPr>
                      <p:cNvPr id="13333" name="Object 21">
                        <a:extLst>
                          <a:ext uri="{FF2B5EF4-FFF2-40B4-BE49-F238E27FC236}">
                            <a16:creationId xmlns:a16="http://schemas.microsoft.com/office/drawing/2014/main" id="{E7DE6783-A6C5-62B9-55BB-F13CC36F76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3" y="3948113"/>
                        <a:ext cx="200977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4" name="Object 22">
            <a:extLst>
              <a:ext uri="{FF2B5EF4-FFF2-40B4-BE49-F238E27FC236}">
                <a16:creationId xmlns:a16="http://schemas.microsoft.com/office/drawing/2014/main" id="{C81BF829-9221-5C78-1252-43E04D1E98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5063" y="3957638"/>
          <a:ext cx="13462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54100" imgH="279400" progId="Equation.3">
                  <p:embed/>
                </p:oleObj>
              </mc:Choice>
              <mc:Fallback>
                <p:oleObj name="Equation" r:id="rId16" imgW="1054100" imgH="279400" progId="Equation.3">
                  <p:embed/>
                  <p:pic>
                    <p:nvPicPr>
                      <p:cNvPr id="13334" name="Object 22">
                        <a:extLst>
                          <a:ext uri="{FF2B5EF4-FFF2-40B4-BE49-F238E27FC236}">
                            <a16:creationId xmlns:a16="http://schemas.microsoft.com/office/drawing/2014/main" id="{C81BF829-9221-5C78-1252-43E04D1E98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63" y="3957638"/>
                        <a:ext cx="13462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35" name="Group 23">
            <a:extLst>
              <a:ext uri="{FF2B5EF4-FFF2-40B4-BE49-F238E27FC236}">
                <a16:creationId xmlns:a16="http://schemas.microsoft.com/office/drawing/2014/main" id="{36DE5068-4A8B-75D4-7E89-C9EA6C1EDABD}"/>
              </a:ext>
            </a:extLst>
          </p:cNvPr>
          <p:cNvGrpSpPr>
            <a:grpSpLocks/>
          </p:cNvGrpSpPr>
          <p:nvPr/>
        </p:nvGrpSpPr>
        <p:grpSpPr bwMode="auto">
          <a:xfrm>
            <a:off x="6951663" y="4267200"/>
            <a:ext cx="1295400" cy="1066800"/>
            <a:chOff x="4416" y="2160"/>
            <a:chExt cx="816" cy="672"/>
          </a:xfrm>
        </p:grpSpPr>
        <p:sp>
          <p:nvSpPr>
            <p:cNvPr id="159782" name="AutoShape 24">
              <a:extLst>
                <a:ext uri="{FF2B5EF4-FFF2-40B4-BE49-F238E27FC236}">
                  <a16:creationId xmlns:a16="http://schemas.microsoft.com/office/drawing/2014/main" id="{E34F986B-C788-AB0F-4C5B-4428B1C0E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816" cy="672"/>
            </a:xfrm>
            <a:prstGeom prst="upArrowCallout">
              <a:avLst>
                <a:gd name="adj1" fmla="val 14290"/>
                <a:gd name="adj2" fmla="val 17854"/>
                <a:gd name="adj3" fmla="val 1934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159783" name="Object 25">
              <a:extLst>
                <a:ext uri="{FF2B5EF4-FFF2-40B4-BE49-F238E27FC236}">
                  <a16:creationId xmlns:a16="http://schemas.microsoft.com/office/drawing/2014/main" id="{22202AFB-AE70-62F4-4D56-6A0D75B3A1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27" y="2544"/>
            <a:ext cx="622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774364" imgH="253890" progId="Equation.3">
                    <p:embed/>
                  </p:oleObj>
                </mc:Choice>
                <mc:Fallback>
                  <p:oleObj name="Equation" r:id="rId18" imgW="774364" imgH="253890" progId="Equation.3">
                    <p:embed/>
                    <p:pic>
                      <p:nvPicPr>
                        <p:cNvPr id="159783" name="Object 25">
                          <a:extLst>
                            <a:ext uri="{FF2B5EF4-FFF2-40B4-BE49-F238E27FC236}">
                              <a16:creationId xmlns:a16="http://schemas.microsoft.com/office/drawing/2014/main" id="{22202AFB-AE70-62F4-4D56-6A0D75B3A1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7" y="2544"/>
                          <a:ext cx="622" cy="2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42" name="Group 30">
            <a:extLst>
              <a:ext uri="{FF2B5EF4-FFF2-40B4-BE49-F238E27FC236}">
                <a16:creationId xmlns:a16="http://schemas.microsoft.com/office/drawing/2014/main" id="{7DC20C5A-798F-7BEB-B353-7FA7D5A6CD20}"/>
              </a:ext>
            </a:extLst>
          </p:cNvPr>
          <p:cNvGrpSpPr>
            <a:grpSpLocks/>
          </p:cNvGrpSpPr>
          <p:nvPr/>
        </p:nvGrpSpPr>
        <p:grpSpPr bwMode="auto">
          <a:xfrm>
            <a:off x="2960688" y="4229100"/>
            <a:ext cx="1295400" cy="1066800"/>
            <a:chOff x="1902" y="2136"/>
            <a:chExt cx="816" cy="672"/>
          </a:xfrm>
        </p:grpSpPr>
        <p:sp>
          <p:nvSpPr>
            <p:cNvPr id="159780" name="AutoShape 31">
              <a:extLst>
                <a:ext uri="{FF2B5EF4-FFF2-40B4-BE49-F238E27FC236}">
                  <a16:creationId xmlns:a16="http://schemas.microsoft.com/office/drawing/2014/main" id="{6A77B685-722B-AF91-46D5-E8435A87D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136"/>
              <a:ext cx="816" cy="672"/>
            </a:xfrm>
            <a:prstGeom prst="upArrowCallout">
              <a:avLst>
                <a:gd name="adj1" fmla="val 14290"/>
                <a:gd name="adj2" fmla="val 17854"/>
                <a:gd name="adj3" fmla="val 1934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159781" name="Object 32">
              <a:extLst>
                <a:ext uri="{FF2B5EF4-FFF2-40B4-BE49-F238E27FC236}">
                  <a16:creationId xmlns:a16="http://schemas.microsoft.com/office/drawing/2014/main" id="{BDDED42E-EDCA-4613-7D82-B6D8F25B19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6" y="2448"/>
            <a:ext cx="698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825500" imgH="393700" progId="Equation.3">
                    <p:embed/>
                  </p:oleObj>
                </mc:Choice>
                <mc:Fallback>
                  <p:oleObj name="Equation" r:id="rId20" imgW="825500" imgH="393700" progId="Equation.3">
                    <p:embed/>
                    <p:pic>
                      <p:nvPicPr>
                        <p:cNvPr id="159781" name="Object 32">
                          <a:extLst>
                            <a:ext uri="{FF2B5EF4-FFF2-40B4-BE49-F238E27FC236}">
                              <a16:creationId xmlns:a16="http://schemas.microsoft.com/office/drawing/2014/main" id="{BDDED42E-EDCA-4613-7D82-B6D8F25B19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6" y="2448"/>
                          <a:ext cx="698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45" name="AutoShape 33">
            <a:extLst>
              <a:ext uri="{FF2B5EF4-FFF2-40B4-BE49-F238E27FC236}">
                <a16:creationId xmlns:a16="http://schemas.microsoft.com/office/drawing/2014/main" id="{B8B08C0A-60BD-97FE-AD0F-FCF0C8DD271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610100" y="2327275"/>
            <a:ext cx="633413" cy="709613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46" name="Text Box 34">
            <a:extLst>
              <a:ext uri="{FF2B5EF4-FFF2-40B4-BE49-F238E27FC236}">
                <a16:creationId xmlns:a16="http://schemas.microsoft.com/office/drawing/2014/main" id="{B00D6BC7-9273-9407-686C-D32500287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5" y="2884488"/>
            <a:ext cx="1504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1-dim. reciprocal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lattice vector</a:t>
            </a:r>
            <a:r>
              <a:rPr lang="en-US" altLang="en-US" sz="1800"/>
              <a:t> </a:t>
            </a:r>
          </a:p>
        </p:txBody>
      </p:sp>
      <p:grpSp>
        <p:nvGrpSpPr>
          <p:cNvPr id="13347" name="Group 35">
            <a:extLst>
              <a:ext uri="{FF2B5EF4-FFF2-40B4-BE49-F238E27FC236}">
                <a16:creationId xmlns:a16="http://schemas.microsoft.com/office/drawing/2014/main" id="{E766FC52-6C1E-2F90-A81D-22B7C6762618}"/>
              </a:ext>
            </a:extLst>
          </p:cNvPr>
          <p:cNvGrpSpPr>
            <a:grpSpLocks/>
          </p:cNvGrpSpPr>
          <p:nvPr/>
        </p:nvGrpSpPr>
        <p:grpSpPr bwMode="auto">
          <a:xfrm>
            <a:off x="311150" y="5629275"/>
            <a:ext cx="3962400" cy="1665288"/>
            <a:chOff x="3120" y="3120"/>
            <a:chExt cx="1872" cy="720"/>
          </a:xfrm>
        </p:grpSpPr>
        <p:sp>
          <p:nvSpPr>
            <p:cNvPr id="159775" name="Rectangle 36">
              <a:extLst>
                <a:ext uri="{FF2B5EF4-FFF2-40B4-BE49-F238E27FC236}">
                  <a16:creationId xmlns:a16="http://schemas.microsoft.com/office/drawing/2014/main" id="{3526A777-B286-484D-27AC-22AD27571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120"/>
              <a:ext cx="1872" cy="7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159776" name="Object 37">
              <a:extLst>
                <a:ext uri="{FF2B5EF4-FFF2-40B4-BE49-F238E27FC236}">
                  <a16:creationId xmlns:a16="http://schemas.microsoft.com/office/drawing/2014/main" id="{08FAB198-17E1-9428-6925-B8F19DBCAC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95" y="3125"/>
            <a:ext cx="576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774364" imgH="393529" progId="Equation.3">
                    <p:embed/>
                  </p:oleObj>
                </mc:Choice>
                <mc:Fallback>
                  <p:oleObj name="Equation" r:id="rId22" imgW="774364" imgH="393529" progId="Equation.3">
                    <p:embed/>
                    <p:pic>
                      <p:nvPicPr>
                        <p:cNvPr id="159776" name="Object 37">
                          <a:extLst>
                            <a:ext uri="{FF2B5EF4-FFF2-40B4-BE49-F238E27FC236}">
                              <a16:creationId xmlns:a16="http://schemas.microsoft.com/office/drawing/2014/main" id="{08FAB198-17E1-9428-6925-B8F19DBCAC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5" y="3125"/>
                          <a:ext cx="576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777" name="Text Box 38">
              <a:extLst>
                <a:ext uri="{FF2B5EF4-FFF2-40B4-BE49-F238E27FC236}">
                  <a16:creationId xmlns:a16="http://schemas.microsoft.com/office/drawing/2014/main" id="{01C953F6-06A9-E949-94A4-AB057E5B1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168"/>
              <a:ext cx="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Region</a:t>
              </a:r>
            </a:p>
          </p:txBody>
        </p:sp>
        <p:sp>
          <p:nvSpPr>
            <p:cNvPr id="159778" name="Text Box 39">
              <a:extLst>
                <a:ext uri="{FF2B5EF4-FFF2-40B4-BE49-F238E27FC236}">
                  <a16:creationId xmlns:a16="http://schemas.microsoft.com/office/drawing/2014/main" id="{E0DB4781-281D-C677-E391-464536C93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6" y="3177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is called</a:t>
              </a:r>
            </a:p>
          </p:txBody>
        </p:sp>
        <p:sp>
          <p:nvSpPr>
            <p:cNvPr id="159779" name="Text Box 40">
              <a:extLst>
                <a:ext uri="{FF2B5EF4-FFF2-40B4-BE49-F238E27FC236}">
                  <a16:creationId xmlns:a16="http://schemas.microsoft.com/office/drawing/2014/main" id="{10BC6400-C6E2-1C61-2F8A-4DB0294EA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" y="3456"/>
              <a:ext cx="1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first Brillouin zone</a:t>
              </a:r>
            </a:p>
          </p:txBody>
        </p:sp>
      </p:grpSp>
      <p:pic>
        <p:nvPicPr>
          <p:cNvPr id="41" name="Picture 33" descr="https://upload.wikimedia.org/wikipedia/commons/thumb/7/7b/Phonon_k_3k.gif/250px-Phonon_k_3k.gif">
            <a:extLst>
              <a:ext uri="{FF2B5EF4-FFF2-40B4-BE49-F238E27FC236}">
                <a16:creationId xmlns:a16="http://schemas.microsoft.com/office/drawing/2014/main" id="{86F61CE2-4E00-04F2-CBB6-400101BEB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98425"/>
            <a:ext cx="334168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FB3798-3038-36A2-0293-E6483EA17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0" y="1198563"/>
            <a:ext cx="2133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Results in same motion of the atoms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8D3CC-5F9E-1241-6AA8-20292EED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5" y="3530600"/>
            <a:ext cx="206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Same as before!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051277-2DE2-3C30-B2F4-E90C21D9B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0" y="5811838"/>
            <a:ext cx="4689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Means we only have to consider a small range of k values rather than all possible wavelengths!</a:t>
            </a:r>
          </a:p>
        </p:txBody>
      </p:sp>
      <p:sp>
        <p:nvSpPr>
          <p:cNvPr id="159770" name="TextBox 3">
            <a:extLst>
              <a:ext uri="{FF2B5EF4-FFF2-40B4-BE49-F238E27FC236}">
                <a16:creationId xmlns:a16="http://schemas.microsoft.com/office/drawing/2014/main" id="{CA44D5C1-D6F3-D1B4-F458-F5A453EE0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1839913"/>
            <a:ext cx="179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Arbitrary origin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58BFBB-8A03-29D8-DDD7-D6DF01FE35BD}"/>
              </a:ext>
            </a:extLst>
          </p:cNvPr>
          <p:cNvSpPr/>
          <p:nvPr/>
        </p:nvSpPr>
        <p:spPr>
          <a:xfrm>
            <a:off x="3062288" y="990600"/>
            <a:ext cx="1096962" cy="7810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" name="Picture 25" descr="acKmax">
            <a:extLst>
              <a:ext uri="{FF2B5EF4-FFF2-40B4-BE49-F238E27FC236}">
                <a16:creationId xmlns:a16="http://schemas.microsoft.com/office/drawing/2014/main" id="{1B81410D-1F94-032D-3EEF-77281F15EA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50800"/>
            <a:ext cx="2971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F242FE-FC06-DD93-D466-794C3A7D2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388" y="484188"/>
            <a:ext cx="17097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Slope at boundary?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3B09C6-E7C7-3689-B51C-432C50D67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2517775"/>
            <a:ext cx="1709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</a:rPr>
              <a:t>What was the slope equal to for low 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07083 0.0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4" grpId="0" animBg="1"/>
      <p:bldP spid="13330" grpId="0"/>
      <p:bldP spid="13345" grpId="0" animBg="1"/>
      <p:bldP spid="13346" grpId="0"/>
      <p:bldP spid="2" grpId="0"/>
      <p:bldP spid="3" grpId="0"/>
      <p:bldP spid="44" grpId="0"/>
      <p:bldP spid="5" grpId="0" animBg="1"/>
      <p:bldP spid="6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wave">
            <a:extLst>
              <a:ext uri="{FF2B5EF4-FFF2-40B4-BE49-F238E27FC236}">
                <a16:creationId xmlns:a16="http://schemas.microsoft.com/office/drawing/2014/main" id="{F71810DD-B6C8-05DC-A044-C95DB6F25C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384300"/>
            <a:ext cx="28463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>
            <a:extLst>
              <a:ext uri="{FF2B5EF4-FFF2-40B4-BE49-F238E27FC236}">
                <a16:creationId xmlns:a16="http://schemas.microsoft.com/office/drawing/2014/main" id="{B50EC7A3-5DA3-6639-DB8D-0CF3DCAA2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5543550"/>
            <a:ext cx="89630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Equivalent to a Bragg reflection of x-rays.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When the Bragg condition is satisfied, the wave does not travel but reflects back and forth forming a standing wave.</a:t>
            </a:r>
          </a:p>
        </p:txBody>
      </p:sp>
      <p:graphicFrame>
        <p:nvGraphicFramePr>
          <p:cNvPr id="6153" name="Object 9">
            <a:extLst>
              <a:ext uri="{FF2B5EF4-FFF2-40B4-BE49-F238E27FC236}">
                <a16:creationId xmlns:a16="http://schemas.microsoft.com/office/drawing/2014/main" id="{77BE01F2-7FA2-C284-0BAF-6D19DD245E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1916113"/>
          <a:ext cx="26812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241300" progId="Equation.3">
                  <p:embed/>
                </p:oleObj>
              </mc:Choice>
              <mc:Fallback>
                <p:oleObj name="Equation" r:id="rId4" imgW="876300" imgH="241300" progId="Equation.3">
                  <p:embed/>
                  <p:pic>
                    <p:nvPicPr>
                      <p:cNvPr id="6153" name="Object 9">
                        <a:extLst>
                          <a:ext uri="{FF2B5EF4-FFF2-40B4-BE49-F238E27FC236}">
                            <a16:creationId xmlns:a16="http://schemas.microsoft.com/office/drawing/2014/main" id="{77BE01F2-7FA2-C284-0BAF-6D19DD245E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16113"/>
                        <a:ext cx="26812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>
            <a:extLst>
              <a:ext uri="{FF2B5EF4-FFF2-40B4-BE49-F238E27FC236}">
                <a16:creationId xmlns:a16="http://schemas.microsoft.com/office/drawing/2014/main" id="{6F570142-F107-7391-07C0-0A3E662B2C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3300" y="2774950"/>
          <a:ext cx="28860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2921" imgH="317362" progId="Equation.3">
                  <p:embed/>
                </p:oleObj>
              </mc:Choice>
              <mc:Fallback>
                <p:oleObj name="Equation" r:id="rId6" imgW="1332921" imgH="317362" progId="Equation.3">
                  <p:embed/>
                  <p:pic>
                    <p:nvPicPr>
                      <p:cNvPr id="6154" name="Object 10">
                        <a:extLst>
                          <a:ext uri="{FF2B5EF4-FFF2-40B4-BE49-F238E27FC236}">
                            <a16:creationId xmlns:a16="http://schemas.microsoft.com/office/drawing/2014/main" id="{6F570142-F107-7391-07C0-0A3E662B2C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774950"/>
                        <a:ext cx="28860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>
            <a:extLst>
              <a:ext uri="{FF2B5EF4-FFF2-40B4-BE49-F238E27FC236}">
                <a16:creationId xmlns:a16="http://schemas.microsoft.com/office/drawing/2014/main" id="{8C933493-03E8-086F-9535-93FAECF876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4100" y="3517900"/>
          <a:ext cx="51847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11500" imgH="330200" progId="Equation.3">
                  <p:embed/>
                </p:oleObj>
              </mc:Choice>
              <mc:Fallback>
                <p:oleObj name="Equation" r:id="rId8" imgW="3111500" imgH="330200" progId="Equation.3">
                  <p:embed/>
                  <p:pic>
                    <p:nvPicPr>
                      <p:cNvPr id="6155" name="Object 11">
                        <a:extLst>
                          <a:ext uri="{FF2B5EF4-FFF2-40B4-BE49-F238E27FC236}">
                            <a16:creationId xmlns:a16="http://schemas.microsoft.com/office/drawing/2014/main" id="{8C933493-03E8-086F-9535-93FAECF876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3517900"/>
                        <a:ext cx="51847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>
            <a:extLst>
              <a:ext uri="{FF2B5EF4-FFF2-40B4-BE49-F238E27FC236}">
                <a16:creationId xmlns:a16="http://schemas.microsoft.com/office/drawing/2014/main" id="{F897D72D-986A-0948-123F-CF7DA752D7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6375" y="4167188"/>
          <a:ext cx="22304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39900" imgH="317500" progId="Equation.3">
                  <p:embed/>
                </p:oleObj>
              </mc:Choice>
              <mc:Fallback>
                <p:oleObj name="Equation" r:id="rId10" imgW="1739900" imgH="317500" progId="Equation.3">
                  <p:embed/>
                  <p:pic>
                    <p:nvPicPr>
                      <p:cNvPr id="6156" name="Object 12">
                        <a:extLst>
                          <a:ext uri="{FF2B5EF4-FFF2-40B4-BE49-F238E27FC236}">
                            <a16:creationId xmlns:a16="http://schemas.microsoft.com/office/drawing/2014/main" id="{F897D72D-986A-0948-123F-CF7DA752D7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4167188"/>
                        <a:ext cx="22304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>
            <a:extLst>
              <a:ext uri="{FF2B5EF4-FFF2-40B4-BE49-F238E27FC236}">
                <a16:creationId xmlns:a16="http://schemas.microsoft.com/office/drawing/2014/main" id="{B7DA207E-297A-D10C-9912-44ECD9FB19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9375" y="4121150"/>
          <a:ext cx="19970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394" imgH="317362" progId="Equation.3">
                  <p:embed/>
                </p:oleObj>
              </mc:Choice>
              <mc:Fallback>
                <p:oleObj name="Equation" r:id="rId12" imgW="1396394" imgH="317362" progId="Equation.3">
                  <p:embed/>
                  <p:pic>
                    <p:nvPicPr>
                      <p:cNvPr id="6157" name="Object 13">
                        <a:extLst>
                          <a:ext uri="{FF2B5EF4-FFF2-40B4-BE49-F238E27FC236}">
                            <a16:creationId xmlns:a16="http://schemas.microsoft.com/office/drawing/2014/main" id="{B7DA207E-297A-D10C-9912-44ECD9FB19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4121150"/>
                        <a:ext cx="199707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8" name="Group 14">
            <a:extLst>
              <a:ext uri="{FF2B5EF4-FFF2-40B4-BE49-F238E27FC236}">
                <a16:creationId xmlns:a16="http://schemas.microsoft.com/office/drawing/2014/main" id="{6D4C17A3-DED1-97B1-D7AA-6D2AECFE06EB}"/>
              </a:ext>
            </a:extLst>
          </p:cNvPr>
          <p:cNvGrpSpPr>
            <a:grpSpLocks/>
          </p:cNvGrpSpPr>
          <p:nvPr/>
        </p:nvGrpSpPr>
        <p:grpSpPr bwMode="auto">
          <a:xfrm>
            <a:off x="4486275" y="4779963"/>
            <a:ext cx="3886200" cy="762000"/>
            <a:chOff x="2248" y="3984"/>
            <a:chExt cx="1920" cy="336"/>
          </a:xfrm>
        </p:grpSpPr>
        <p:sp>
          <p:nvSpPr>
            <p:cNvPr id="161803" name="Rectangle 15">
              <a:extLst>
                <a:ext uri="{FF2B5EF4-FFF2-40B4-BE49-F238E27FC236}">
                  <a16:creationId xmlns:a16="http://schemas.microsoft.com/office/drawing/2014/main" id="{9DC253BC-42F4-162A-5098-442E8D47A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3984"/>
              <a:ext cx="192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161804" name="Object 16">
              <a:extLst>
                <a:ext uri="{FF2B5EF4-FFF2-40B4-BE49-F238E27FC236}">
                  <a16:creationId xmlns:a16="http://schemas.microsoft.com/office/drawing/2014/main" id="{5667F586-7643-7E03-69EB-819681FF944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72" y="4055"/>
            <a:ext cx="1672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654300" imgH="254000" progId="Equation.DSMT4">
                    <p:embed/>
                  </p:oleObj>
                </mc:Choice>
                <mc:Fallback>
                  <p:oleObj name="Equation" r:id="rId14" imgW="2654300" imgH="254000" progId="Equation.DSMT4">
                    <p:embed/>
                    <p:pic>
                      <p:nvPicPr>
                        <p:cNvPr id="161804" name="Object 16">
                          <a:extLst>
                            <a:ext uri="{FF2B5EF4-FFF2-40B4-BE49-F238E27FC236}">
                              <a16:creationId xmlns:a16="http://schemas.microsoft.com/office/drawing/2014/main" id="{5667F586-7643-7E03-69EB-819681FF944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2" y="4055"/>
                          <a:ext cx="1672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1802" name="Title 1">
            <a:extLst>
              <a:ext uri="{FF2B5EF4-FFF2-40B4-BE49-F238E27FC236}">
                <a16:creationId xmlns:a16="http://schemas.microsoft.com/office/drawing/2014/main" id="{38CC72EF-1D69-4FDF-7E12-23BB0DA64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What is going on at the edge of the Brillouin zone?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4E7DE742-173D-75E6-5FAA-D9C67CF7C4B7}"/>
              </a:ext>
            </a:extLst>
          </p:cNvPr>
          <p:cNvGrpSpPr>
            <a:grpSpLocks/>
          </p:cNvGrpSpPr>
          <p:nvPr/>
        </p:nvGrpSpPr>
        <p:grpSpPr bwMode="auto">
          <a:xfrm>
            <a:off x="5942012" y="735106"/>
            <a:ext cx="6403975" cy="2362013"/>
            <a:chOff x="192" y="432"/>
            <a:chExt cx="4320" cy="1431"/>
          </a:xfrm>
        </p:grpSpPr>
        <p:pic>
          <p:nvPicPr>
            <p:cNvPr id="3" name="Picture 3" descr="a1">
              <a:extLst>
                <a:ext uri="{FF2B5EF4-FFF2-40B4-BE49-F238E27FC236}">
                  <a16:creationId xmlns:a16="http://schemas.microsoft.com/office/drawing/2014/main" id="{744E8C38-AF36-4F34-F0C9-1AFAE7D7A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32"/>
              <a:ext cx="3264" cy="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CC544227-9B8B-54CB-375F-AD85FCC22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63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k</a:t>
              </a:r>
            </a:p>
          </p:txBody>
        </p:sp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182D9CD2-7209-D4A9-9F98-BB52F8089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3" y="864"/>
              <a:ext cx="192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60AB60A6-D781-1E57-B047-04D19A01E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548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>
            <a:extLst>
              <a:ext uri="{FF2B5EF4-FFF2-40B4-BE49-F238E27FC236}">
                <a16:creationId xmlns:a16="http://schemas.microsoft.com/office/drawing/2014/main" id="{0D7881EF-18FA-EE61-97E6-822B29D99FD6}"/>
              </a:ext>
            </a:extLst>
          </p:cNvPr>
          <p:cNvSpPr>
            <a:spLocks noChangeArrowheads="1"/>
          </p:cNvSpPr>
          <p:nvPr/>
        </p:nvSpPr>
        <p:spPr bwMode="auto">
          <a:xfrm rot="3309081">
            <a:off x="5934869" y="4864894"/>
            <a:ext cx="600075" cy="2087563"/>
          </a:xfrm>
          <a:prstGeom prst="downArrowCallout">
            <a:avLst>
              <a:gd name="adj1" fmla="val 25000"/>
              <a:gd name="adj2" fmla="val 25000"/>
              <a:gd name="adj3" fmla="val 57981"/>
              <a:gd name="adj4" fmla="val 31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43" name="AutoShape 3">
            <a:extLst>
              <a:ext uri="{FF2B5EF4-FFF2-40B4-BE49-F238E27FC236}">
                <a16:creationId xmlns:a16="http://schemas.microsoft.com/office/drawing/2014/main" id="{0C3F70A3-1F3D-E1CE-7B9C-4E0D60A7452F}"/>
              </a:ext>
            </a:extLst>
          </p:cNvPr>
          <p:cNvSpPr>
            <a:spLocks noChangeArrowheads="1"/>
          </p:cNvSpPr>
          <p:nvPr/>
        </p:nvSpPr>
        <p:spPr bwMode="auto">
          <a:xfrm rot="2486191">
            <a:off x="5321300" y="5095875"/>
            <a:ext cx="609600" cy="1150938"/>
          </a:xfrm>
          <a:prstGeom prst="downArrowCallout">
            <a:avLst>
              <a:gd name="adj1" fmla="val 25000"/>
              <a:gd name="adj2" fmla="val 25000"/>
              <a:gd name="adj3" fmla="val 31467"/>
              <a:gd name="adj4" fmla="val 53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44" name="AutoShape 4">
            <a:extLst>
              <a:ext uri="{FF2B5EF4-FFF2-40B4-BE49-F238E27FC236}">
                <a16:creationId xmlns:a16="http://schemas.microsoft.com/office/drawing/2014/main" id="{9C35758D-6014-6091-F974-59A1580A6E2A}"/>
              </a:ext>
            </a:extLst>
          </p:cNvPr>
          <p:cNvSpPr>
            <a:spLocks noChangeArrowheads="1"/>
          </p:cNvSpPr>
          <p:nvPr/>
        </p:nvSpPr>
        <p:spPr bwMode="auto">
          <a:xfrm rot="-2710591">
            <a:off x="3550444" y="5110957"/>
            <a:ext cx="679450" cy="1154112"/>
          </a:xfrm>
          <a:prstGeom prst="downArrowCallout">
            <a:avLst>
              <a:gd name="adj1" fmla="val 25000"/>
              <a:gd name="adj2" fmla="val 25000"/>
              <a:gd name="adj3" fmla="val 28310"/>
              <a:gd name="adj4" fmla="val 457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45" name="AutoShape 5">
            <a:extLst>
              <a:ext uri="{FF2B5EF4-FFF2-40B4-BE49-F238E27FC236}">
                <a16:creationId xmlns:a16="http://schemas.microsoft.com/office/drawing/2014/main" id="{1875D66A-CD01-CE89-5A4A-9C976B3192C8}"/>
              </a:ext>
            </a:extLst>
          </p:cNvPr>
          <p:cNvSpPr>
            <a:spLocks noChangeArrowheads="1"/>
          </p:cNvSpPr>
          <p:nvPr/>
        </p:nvSpPr>
        <p:spPr bwMode="auto">
          <a:xfrm rot="-3382947">
            <a:off x="2886075" y="4821238"/>
            <a:ext cx="609600" cy="2057400"/>
          </a:xfrm>
          <a:prstGeom prst="downArrowCallout">
            <a:avLst>
              <a:gd name="adj1" fmla="val 25000"/>
              <a:gd name="adj2" fmla="val 25000"/>
              <a:gd name="adj3" fmla="val 56250"/>
              <a:gd name="adj4" fmla="val 31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46" name="Text Box 8">
            <a:extLst>
              <a:ext uri="{FF2B5EF4-FFF2-40B4-BE49-F238E27FC236}">
                <a16:creationId xmlns:a16="http://schemas.microsoft.com/office/drawing/2014/main" id="{14ABF827-926B-AA11-5042-F2AAC2DE3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88900"/>
            <a:ext cx="85756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</a:rPr>
              <a:t>What if we had more than nearest neighbor interactions?</a:t>
            </a:r>
          </a:p>
        </p:txBody>
      </p:sp>
      <p:sp>
        <p:nvSpPr>
          <p:cNvPr id="163847" name="Text Box 9">
            <a:extLst>
              <a:ext uri="{FF2B5EF4-FFF2-40B4-BE49-F238E27FC236}">
                <a16:creationId xmlns:a16="http://schemas.microsoft.com/office/drawing/2014/main" id="{78895733-A40E-6A4C-0608-7423FB530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41363"/>
            <a:ext cx="702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How to derive the equation of motion in the harmonic approximation</a:t>
            </a:r>
          </a:p>
        </p:txBody>
      </p:sp>
      <p:sp>
        <p:nvSpPr>
          <p:cNvPr id="163848" name="Text Box 10">
            <a:extLst>
              <a:ext uri="{FF2B5EF4-FFF2-40B4-BE49-F238E27FC236}">
                <a16:creationId xmlns:a16="http://schemas.microsoft.com/office/drawing/2014/main" id="{3D0BBB36-05D9-7EB1-EBD5-A760B7A9C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8" y="5334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3849" name="Freeform 11">
            <a:extLst>
              <a:ext uri="{FF2B5EF4-FFF2-40B4-BE49-F238E27FC236}">
                <a16:creationId xmlns:a16="http://schemas.microsoft.com/office/drawing/2014/main" id="{33F53486-20E9-6F5A-E3F5-8CBC2ADB0313}"/>
              </a:ext>
            </a:extLst>
          </p:cNvPr>
          <p:cNvSpPr>
            <a:spLocks/>
          </p:cNvSpPr>
          <p:nvPr/>
        </p:nvSpPr>
        <p:spPr bwMode="auto">
          <a:xfrm>
            <a:off x="22098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0" name="Freeform 12">
            <a:extLst>
              <a:ext uri="{FF2B5EF4-FFF2-40B4-BE49-F238E27FC236}">
                <a16:creationId xmlns:a16="http://schemas.microsoft.com/office/drawing/2014/main" id="{C88FA5A4-EDBA-48A5-50CC-059351C993B0}"/>
              </a:ext>
            </a:extLst>
          </p:cNvPr>
          <p:cNvSpPr>
            <a:spLocks/>
          </p:cNvSpPr>
          <p:nvPr/>
        </p:nvSpPr>
        <p:spPr bwMode="auto">
          <a:xfrm>
            <a:off x="4778375" y="4267200"/>
            <a:ext cx="5334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1" name="Line 13">
            <a:extLst>
              <a:ext uri="{FF2B5EF4-FFF2-40B4-BE49-F238E27FC236}">
                <a16:creationId xmlns:a16="http://schemas.microsoft.com/office/drawing/2014/main" id="{F52A4D4D-7506-EF94-C0B0-BBC1C2FED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2" name="Oval 14">
            <a:extLst>
              <a:ext uri="{FF2B5EF4-FFF2-40B4-BE49-F238E27FC236}">
                <a16:creationId xmlns:a16="http://schemas.microsoft.com/office/drawing/2014/main" id="{5CAABC25-BEA4-17AA-AB61-5FEADB31D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494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53" name="Oval 15">
            <a:extLst>
              <a:ext uri="{FF2B5EF4-FFF2-40B4-BE49-F238E27FC236}">
                <a16:creationId xmlns:a16="http://schemas.microsoft.com/office/drawing/2014/main" id="{1C228069-BDBE-2023-D156-31BA09D52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9367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54" name="Freeform 16">
            <a:extLst>
              <a:ext uri="{FF2B5EF4-FFF2-40B4-BE49-F238E27FC236}">
                <a16:creationId xmlns:a16="http://schemas.microsoft.com/office/drawing/2014/main" id="{103E873F-DC86-F136-F7C7-8CDFB51A984B}"/>
              </a:ext>
            </a:extLst>
          </p:cNvPr>
          <p:cNvSpPr>
            <a:spLocks/>
          </p:cNvSpPr>
          <p:nvPr/>
        </p:nvSpPr>
        <p:spPr bwMode="auto">
          <a:xfrm>
            <a:off x="32766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5" name="Oval 17">
            <a:extLst>
              <a:ext uri="{FF2B5EF4-FFF2-40B4-BE49-F238E27FC236}">
                <a16:creationId xmlns:a16="http://schemas.microsoft.com/office/drawing/2014/main" id="{5409A207-FDEB-11A7-A6FF-3D30F2D77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367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56" name="Freeform 18">
            <a:extLst>
              <a:ext uri="{FF2B5EF4-FFF2-40B4-BE49-F238E27FC236}">
                <a16:creationId xmlns:a16="http://schemas.microsoft.com/office/drawing/2014/main" id="{AC2B3700-E155-C6D3-FE9B-B5985E578B49}"/>
              </a:ext>
            </a:extLst>
          </p:cNvPr>
          <p:cNvSpPr>
            <a:spLocks/>
          </p:cNvSpPr>
          <p:nvPr/>
        </p:nvSpPr>
        <p:spPr bwMode="auto">
          <a:xfrm>
            <a:off x="43434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7" name="Oval 19">
            <a:extLst>
              <a:ext uri="{FF2B5EF4-FFF2-40B4-BE49-F238E27FC236}">
                <a16:creationId xmlns:a16="http://schemas.microsoft.com/office/drawing/2014/main" id="{7DB755D6-853A-418F-6C70-11E130C90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947863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58" name="Freeform 20">
            <a:extLst>
              <a:ext uri="{FF2B5EF4-FFF2-40B4-BE49-F238E27FC236}">
                <a16:creationId xmlns:a16="http://schemas.microsoft.com/office/drawing/2014/main" id="{FA770225-FD76-9B47-F9F2-891AE0EFE952}"/>
              </a:ext>
            </a:extLst>
          </p:cNvPr>
          <p:cNvSpPr>
            <a:spLocks/>
          </p:cNvSpPr>
          <p:nvPr/>
        </p:nvSpPr>
        <p:spPr bwMode="auto">
          <a:xfrm>
            <a:off x="54102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9" name="Oval 21">
            <a:extLst>
              <a:ext uri="{FF2B5EF4-FFF2-40B4-BE49-F238E27FC236}">
                <a16:creationId xmlns:a16="http://schemas.microsoft.com/office/drawing/2014/main" id="{BEC27459-A673-57FD-8606-E7965B5D7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958975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60" name="Line 22">
            <a:extLst>
              <a:ext uri="{FF2B5EF4-FFF2-40B4-BE49-F238E27FC236}">
                <a16:creationId xmlns:a16="http://schemas.microsoft.com/office/drawing/2014/main" id="{2322E095-BFE4-5F48-4EED-96CA1006F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1" name="Text Box 23">
            <a:extLst>
              <a:ext uri="{FF2B5EF4-FFF2-40B4-BE49-F238E27FC236}">
                <a16:creationId xmlns:a16="http://schemas.microsoft.com/office/drawing/2014/main" id="{8952404D-3204-C840-5E79-9357D6A92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3716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</a:t>
            </a:r>
          </a:p>
        </p:txBody>
      </p:sp>
      <p:sp>
        <p:nvSpPr>
          <p:cNvPr id="163862" name="Text Box 24">
            <a:extLst>
              <a:ext uri="{FF2B5EF4-FFF2-40B4-BE49-F238E27FC236}">
                <a16:creationId xmlns:a16="http://schemas.microsoft.com/office/drawing/2014/main" id="{FB3706C5-2072-7AE7-1446-28A77260E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447800"/>
            <a:ext cx="57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n+1</a:t>
            </a:r>
          </a:p>
        </p:txBody>
      </p:sp>
      <p:sp>
        <p:nvSpPr>
          <p:cNvPr id="163863" name="Text Box 25">
            <a:extLst>
              <a:ext uri="{FF2B5EF4-FFF2-40B4-BE49-F238E27FC236}">
                <a16:creationId xmlns:a16="http://schemas.microsoft.com/office/drawing/2014/main" id="{293842FC-169D-71AD-A805-F5A46674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1447800"/>
            <a:ext cx="57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n+2</a:t>
            </a:r>
          </a:p>
        </p:txBody>
      </p:sp>
      <p:sp>
        <p:nvSpPr>
          <p:cNvPr id="163864" name="Text Box 26">
            <a:extLst>
              <a:ext uri="{FF2B5EF4-FFF2-40B4-BE49-F238E27FC236}">
                <a16:creationId xmlns:a16="http://schemas.microsoft.com/office/drawing/2014/main" id="{5C04AA3F-68B9-A747-1C02-391337280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4478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n-1</a:t>
            </a:r>
          </a:p>
        </p:txBody>
      </p:sp>
      <p:sp>
        <p:nvSpPr>
          <p:cNvPr id="163865" name="Text Box 27">
            <a:extLst>
              <a:ext uri="{FF2B5EF4-FFF2-40B4-BE49-F238E27FC236}">
                <a16:creationId xmlns:a16="http://schemas.microsoft.com/office/drawing/2014/main" id="{8989731D-6A2F-8560-52D4-344619F74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n-2</a:t>
            </a:r>
          </a:p>
        </p:txBody>
      </p:sp>
      <p:grpSp>
        <p:nvGrpSpPr>
          <p:cNvPr id="163866" name="Group 28">
            <a:extLst>
              <a:ext uri="{FF2B5EF4-FFF2-40B4-BE49-F238E27FC236}">
                <a16:creationId xmlns:a16="http://schemas.microsoft.com/office/drawing/2014/main" id="{5AD18FEA-6105-DBFD-22EE-D6AFA595A003}"/>
              </a:ext>
            </a:extLst>
          </p:cNvPr>
          <p:cNvGrpSpPr>
            <a:grpSpLocks/>
          </p:cNvGrpSpPr>
          <p:nvPr/>
        </p:nvGrpSpPr>
        <p:grpSpPr bwMode="auto">
          <a:xfrm>
            <a:off x="4233863" y="2438400"/>
            <a:ext cx="457200" cy="381000"/>
            <a:chOff x="2427" y="2448"/>
            <a:chExt cx="288" cy="240"/>
          </a:xfrm>
        </p:grpSpPr>
        <p:sp>
          <p:nvSpPr>
            <p:cNvPr id="163940" name="Line 29">
              <a:extLst>
                <a:ext uri="{FF2B5EF4-FFF2-40B4-BE49-F238E27FC236}">
                  <a16:creationId xmlns:a16="http://schemas.microsoft.com/office/drawing/2014/main" id="{D2F244EF-DDC0-EC5A-B741-167F7AAA7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1" name="Line 30">
              <a:extLst>
                <a:ext uri="{FF2B5EF4-FFF2-40B4-BE49-F238E27FC236}">
                  <a16:creationId xmlns:a16="http://schemas.microsoft.com/office/drawing/2014/main" id="{A8DFB188-2000-7289-241F-710DACE46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25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67" name="Text Box 31">
            <a:extLst>
              <a:ext uri="{FF2B5EF4-FFF2-40B4-BE49-F238E27FC236}">
                <a16:creationId xmlns:a16="http://schemas.microsoft.com/office/drawing/2014/main" id="{C23802AD-A868-FB38-898A-2603C2D1D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28194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</a:t>
            </a:r>
            <a:r>
              <a:rPr lang="en-US" altLang="en-US" sz="1800" baseline="-25000"/>
              <a:t>n</a:t>
            </a:r>
            <a:endParaRPr lang="en-US" altLang="en-US" sz="1800"/>
          </a:p>
        </p:txBody>
      </p:sp>
      <p:grpSp>
        <p:nvGrpSpPr>
          <p:cNvPr id="163868" name="Group 32">
            <a:extLst>
              <a:ext uri="{FF2B5EF4-FFF2-40B4-BE49-F238E27FC236}">
                <a16:creationId xmlns:a16="http://schemas.microsoft.com/office/drawing/2014/main" id="{0F72CC3D-9416-632F-0E58-613F8A17D263}"/>
              </a:ext>
            </a:extLst>
          </p:cNvPr>
          <p:cNvGrpSpPr>
            <a:grpSpLocks/>
          </p:cNvGrpSpPr>
          <p:nvPr/>
        </p:nvGrpSpPr>
        <p:grpSpPr bwMode="auto">
          <a:xfrm>
            <a:off x="5313363" y="2438400"/>
            <a:ext cx="782637" cy="762000"/>
            <a:chOff x="3107" y="2448"/>
            <a:chExt cx="493" cy="480"/>
          </a:xfrm>
        </p:grpSpPr>
        <p:grpSp>
          <p:nvGrpSpPr>
            <p:cNvPr id="163936" name="Group 33">
              <a:extLst>
                <a:ext uri="{FF2B5EF4-FFF2-40B4-BE49-F238E27FC236}">
                  <a16:creationId xmlns:a16="http://schemas.microsoft.com/office/drawing/2014/main" id="{CBE4B7C3-1044-F7E9-3C81-3771F3143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7" y="2448"/>
              <a:ext cx="288" cy="240"/>
              <a:chOff x="2427" y="2448"/>
              <a:chExt cx="288" cy="240"/>
            </a:xfrm>
          </p:grpSpPr>
          <p:sp>
            <p:nvSpPr>
              <p:cNvPr id="163938" name="Line 34">
                <a:extLst>
                  <a:ext uri="{FF2B5EF4-FFF2-40B4-BE49-F238E27FC236}">
                    <a16:creationId xmlns:a16="http://schemas.microsoft.com/office/drawing/2014/main" id="{F54388C1-71D5-4A08-A6C8-DD11CF816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9" name="Line 35">
                <a:extLst>
                  <a:ext uri="{FF2B5EF4-FFF2-40B4-BE49-F238E27FC236}">
                    <a16:creationId xmlns:a16="http://schemas.microsoft.com/office/drawing/2014/main" id="{E21E3282-FC74-8B89-05CE-0E4A8FE5D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37" name="Text Box 36">
              <a:extLst>
                <a:ext uri="{FF2B5EF4-FFF2-40B4-BE49-F238E27FC236}">
                  <a16:creationId xmlns:a16="http://schemas.microsoft.com/office/drawing/2014/main" id="{12FF3FDC-DFDD-22AD-740C-7BBA02B6D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2697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n+1</a:t>
              </a:r>
              <a:endParaRPr lang="en-US" altLang="en-US" sz="1800"/>
            </a:p>
          </p:txBody>
        </p:sp>
      </p:grpSp>
      <p:grpSp>
        <p:nvGrpSpPr>
          <p:cNvPr id="163869" name="Group 37">
            <a:extLst>
              <a:ext uri="{FF2B5EF4-FFF2-40B4-BE49-F238E27FC236}">
                <a16:creationId xmlns:a16="http://schemas.microsoft.com/office/drawing/2014/main" id="{B87A64E5-E614-FAD3-CB70-FCB54FF519EE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438400"/>
            <a:ext cx="762000" cy="769938"/>
            <a:chOff x="3792" y="2448"/>
            <a:chExt cx="480" cy="485"/>
          </a:xfrm>
        </p:grpSpPr>
        <p:grpSp>
          <p:nvGrpSpPr>
            <p:cNvPr id="163932" name="Group 38">
              <a:extLst>
                <a:ext uri="{FF2B5EF4-FFF2-40B4-BE49-F238E27FC236}">
                  <a16:creationId xmlns:a16="http://schemas.microsoft.com/office/drawing/2014/main" id="{80482961-1F41-23AC-E6D0-924D7181D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448"/>
              <a:ext cx="288" cy="240"/>
              <a:chOff x="2427" y="2448"/>
              <a:chExt cx="288" cy="240"/>
            </a:xfrm>
          </p:grpSpPr>
          <p:sp>
            <p:nvSpPr>
              <p:cNvPr id="163934" name="Line 39">
                <a:extLst>
                  <a:ext uri="{FF2B5EF4-FFF2-40B4-BE49-F238E27FC236}">
                    <a16:creationId xmlns:a16="http://schemas.microsoft.com/office/drawing/2014/main" id="{7845DAC3-97C1-AAE1-B96C-200E76A12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5" name="Line 40">
                <a:extLst>
                  <a:ext uri="{FF2B5EF4-FFF2-40B4-BE49-F238E27FC236}">
                    <a16:creationId xmlns:a16="http://schemas.microsoft.com/office/drawing/2014/main" id="{28B70139-38E9-B588-4068-B36A5C7C3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33" name="Text Box 41">
              <a:extLst>
                <a:ext uri="{FF2B5EF4-FFF2-40B4-BE49-F238E27FC236}">
                  <a16:creationId xmlns:a16="http://schemas.microsoft.com/office/drawing/2014/main" id="{BFF80B82-5FB6-6BF3-A66B-DE17E5AE2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0" y="2702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n+2</a:t>
              </a:r>
              <a:endParaRPr lang="en-US" altLang="en-US" sz="1800"/>
            </a:p>
          </p:txBody>
        </p:sp>
      </p:grpSp>
      <p:grpSp>
        <p:nvGrpSpPr>
          <p:cNvPr id="163870" name="Group 42">
            <a:extLst>
              <a:ext uri="{FF2B5EF4-FFF2-40B4-BE49-F238E27FC236}">
                <a16:creationId xmlns:a16="http://schemas.microsoft.com/office/drawing/2014/main" id="{FE80F76D-84B6-E686-7502-8D9FB4E2191C}"/>
              </a:ext>
            </a:extLst>
          </p:cNvPr>
          <p:cNvGrpSpPr>
            <a:grpSpLocks/>
          </p:cNvGrpSpPr>
          <p:nvPr/>
        </p:nvGrpSpPr>
        <p:grpSpPr bwMode="auto">
          <a:xfrm>
            <a:off x="3167063" y="2438400"/>
            <a:ext cx="735012" cy="769938"/>
            <a:chOff x="1755" y="2448"/>
            <a:chExt cx="463" cy="485"/>
          </a:xfrm>
        </p:grpSpPr>
        <p:grpSp>
          <p:nvGrpSpPr>
            <p:cNvPr id="163928" name="Group 43">
              <a:extLst>
                <a:ext uri="{FF2B5EF4-FFF2-40B4-BE49-F238E27FC236}">
                  <a16:creationId xmlns:a16="http://schemas.microsoft.com/office/drawing/2014/main" id="{89026071-B0C1-4F07-B7BE-23D492E788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5" y="2448"/>
              <a:ext cx="288" cy="240"/>
              <a:chOff x="2427" y="2448"/>
              <a:chExt cx="288" cy="240"/>
            </a:xfrm>
          </p:grpSpPr>
          <p:sp>
            <p:nvSpPr>
              <p:cNvPr id="163930" name="Line 44">
                <a:extLst>
                  <a:ext uri="{FF2B5EF4-FFF2-40B4-BE49-F238E27FC236}">
                    <a16:creationId xmlns:a16="http://schemas.microsoft.com/office/drawing/2014/main" id="{C08EBBCE-8F18-4E84-5609-6271F0B95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1" name="Line 45">
                <a:extLst>
                  <a:ext uri="{FF2B5EF4-FFF2-40B4-BE49-F238E27FC236}">
                    <a16:creationId xmlns:a16="http://schemas.microsoft.com/office/drawing/2014/main" id="{74187E3D-A267-8921-A482-C2EE42E2F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29" name="Text Box 46">
              <a:extLst>
                <a:ext uri="{FF2B5EF4-FFF2-40B4-BE49-F238E27FC236}">
                  <a16:creationId xmlns:a16="http://schemas.microsoft.com/office/drawing/2014/main" id="{CF0FA6F1-39BC-A1E2-A93C-A7D65DEE2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702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 u</a:t>
              </a:r>
              <a:r>
                <a:rPr lang="en-US" altLang="en-US" sz="1800" baseline="-25000"/>
                <a:t>n-1</a:t>
              </a:r>
              <a:endParaRPr lang="en-US" altLang="en-US" sz="1800"/>
            </a:p>
          </p:txBody>
        </p:sp>
      </p:grpSp>
      <p:grpSp>
        <p:nvGrpSpPr>
          <p:cNvPr id="163871" name="Group 47">
            <a:extLst>
              <a:ext uri="{FF2B5EF4-FFF2-40B4-BE49-F238E27FC236}">
                <a16:creationId xmlns:a16="http://schemas.microsoft.com/office/drawing/2014/main" id="{AE75DDBB-7B38-0CF8-A190-5A53A3E09355}"/>
              </a:ext>
            </a:extLst>
          </p:cNvPr>
          <p:cNvGrpSpPr>
            <a:grpSpLocks/>
          </p:cNvGrpSpPr>
          <p:nvPr/>
        </p:nvGrpSpPr>
        <p:grpSpPr bwMode="auto">
          <a:xfrm>
            <a:off x="2101850" y="2416175"/>
            <a:ext cx="733425" cy="792163"/>
            <a:chOff x="1084" y="2434"/>
            <a:chExt cx="462" cy="499"/>
          </a:xfrm>
        </p:grpSpPr>
        <p:grpSp>
          <p:nvGrpSpPr>
            <p:cNvPr id="163924" name="Group 48">
              <a:extLst>
                <a:ext uri="{FF2B5EF4-FFF2-40B4-BE49-F238E27FC236}">
                  <a16:creationId xmlns:a16="http://schemas.microsoft.com/office/drawing/2014/main" id="{ECFBC29D-43F9-F015-BC9E-5633F807F8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4" y="2434"/>
              <a:ext cx="288" cy="240"/>
              <a:chOff x="2427" y="2448"/>
              <a:chExt cx="288" cy="240"/>
            </a:xfrm>
          </p:grpSpPr>
          <p:sp>
            <p:nvSpPr>
              <p:cNvPr id="163926" name="Line 49">
                <a:extLst>
                  <a:ext uri="{FF2B5EF4-FFF2-40B4-BE49-F238E27FC236}">
                    <a16:creationId xmlns:a16="http://schemas.microsoft.com/office/drawing/2014/main" id="{C90AECD2-A37B-A97B-2754-8659C8900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7" name="Line 50">
                <a:extLst>
                  <a:ext uri="{FF2B5EF4-FFF2-40B4-BE49-F238E27FC236}">
                    <a16:creationId xmlns:a16="http://schemas.microsoft.com/office/drawing/2014/main" id="{EBD7359B-C62B-DE48-638C-DA67A8CE4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25" name="Text Box 51">
              <a:extLst>
                <a:ext uri="{FF2B5EF4-FFF2-40B4-BE49-F238E27FC236}">
                  <a16:creationId xmlns:a16="http://schemas.microsoft.com/office/drawing/2014/main" id="{E64A61C0-6760-3BB4-4C42-6B6CA6C46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702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n-2</a:t>
              </a:r>
              <a:endParaRPr lang="en-US" altLang="en-US" sz="1800"/>
            </a:p>
          </p:txBody>
        </p:sp>
      </p:grpSp>
      <p:grpSp>
        <p:nvGrpSpPr>
          <p:cNvPr id="163872" name="Group 52">
            <a:extLst>
              <a:ext uri="{FF2B5EF4-FFF2-40B4-BE49-F238E27FC236}">
                <a16:creationId xmlns:a16="http://schemas.microsoft.com/office/drawing/2014/main" id="{3CB71408-4ACE-5BA6-308D-F949D59D5F44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267200"/>
            <a:ext cx="2057400" cy="241300"/>
            <a:chOff x="782" y="2256"/>
            <a:chExt cx="1296" cy="152"/>
          </a:xfrm>
        </p:grpSpPr>
        <p:sp>
          <p:nvSpPr>
            <p:cNvPr id="163920" name="Freeform 53">
              <a:extLst>
                <a:ext uri="{FF2B5EF4-FFF2-40B4-BE49-F238E27FC236}">
                  <a16:creationId xmlns:a16="http://schemas.microsoft.com/office/drawing/2014/main" id="{FC3E2C40-A829-7AB4-CFF4-3C13B036F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263"/>
              <a:ext cx="528" cy="144"/>
            </a:xfrm>
            <a:custGeom>
              <a:avLst/>
              <a:gdLst>
                <a:gd name="T0" fmla="*/ 0 w 1248"/>
                <a:gd name="T1" fmla="*/ 0 h 384"/>
                <a:gd name="T2" fmla="*/ 0 w 1248"/>
                <a:gd name="T3" fmla="*/ 0 h 384"/>
                <a:gd name="T4" fmla="*/ 0 w 1248"/>
                <a:gd name="T5" fmla="*/ 0 h 384"/>
                <a:gd name="T6" fmla="*/ 0 w 1248"/>
                <a:gd name="T7" fmla="*/ 0 h 384"/>
                <a:gd name="T8" fmla="*/ 0 w 1248"/>
                <a:gd name="T9" fmla="*/ 0 h 384"/>
                <a:gd name="T10" fmla="*/ 0 w 1248"/>
                <a:gd name="T11" fmla="*/ 0 h 384"/>
                <a:gd name="T12" fmla="*/ 0 w 1248"/>
                <a:gd name="T13" fmla="*/ 0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8" h="384">
                  <a:moveTo>
                    <a:pt x="0" y="192"/>
                  </a:moveTo>
                  <a:lnTo>
                    <a:pt x="288" y="192"/>
                  </a:lnTo>
                  <a:lnTo>
                    <a:pt x="432" y="0"/>
                  </a:lnTo>
                  <a:lnTo>
                    <a:pt x="672" y="384"/>
                  </a:lnTo>
                  <a:lnTo>
                    <a:pt x="912" y="0"/>
                  </a:lnTo>
                  <a:lnTo>
                    <a:pt x="1056" y="240"/>
                  </a:lnTo>
                  <a:lnTo>
                    <a:pt x="1248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1" name="Line 54">
              <a:extLst>
                <a:ext uri="{FF2B5EF4-FFF2-40B4-BE49-F238E27FC236}">
                  <a16:creationId xmlns:a16="http://schemas.microsoft.com/office/drawing/2014/main" id="{9CBE335E-66AA-D16F-A327-C9C7A47EF4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23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2" name="Oval 55">
              <a:extLst>
                <a:ext uri="{FF2B5EF4-FFF2-40B4-BE49-F238E27FC236}">
                  <a16:creationId xmlns:a16="http://schemas.microsoft.com/office/drawing/2014/main" id="{4C42F625-90CF-882F-F11D-F03AD21AD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" y="2264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923" name="Oval 56">
              <a:extLst>
                <a:ext uri="{FF2B5EF4-FFF2-40B4-BE49-F238E27FC236}">
                  <a16:creationId xmlns:a16="http://schemas.microsoft.com/office/drawing/2014/main" id="{E1F9567D-012B-F20F-D2E8-1A6425B20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225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63873" name="Freeform 57">
            <a:extLst>
              <a:ext uri="{FF2B5EF4-FFF2-40B4-BE49-F238E27FC236}">
                <a16:creationId xmlns:a16="http://schemas.microsoft.com/office/drawing/2014/main" id="{F7D8BDFE-F54A-DE0B-099F-807041454542}"/>
              </a:ext>
            </a:extLst>
          </p:cNvPr>
          <p:cNvSpPr>
            <a:spLocks/>
          </p:cNvSpPr>
          <p:nvPr/>
        </p:nvSpPr>
        <p:spPr bwMode="auto">
          <a:xfrm>
            <a:off x="3429000" y="427831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4" name="Oval 58">
            <a:extLst>
              <a:ext uri="{FF2B5EF4-FFF2-40B4-BE49-F238E27FC236}">
                <a16:creationId xmlns:a16="http://schemas.microsoft.com/office/drawing/2014/main" id="{21FD21FF-4787-F75C-04FA-69A7596A5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4267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75" name="Freeform 59">
            <a:extLst>
              <a:ext uri="{FF2B5EF4-FFF2-40B4-BE49-F238E27FC236}">
                <a16:creationId xmlns:a16="http://schemas.microsoft.com/office/drawing/2014/main" id="{D0D8A32D-6C6E-FE4F-6EEF-9630B2A96715}"/>
              </a:ext>
            </a:extLst>
          </p:cNvPr>
          <p:cNvSpPr>
            <a:spLocks/>
          </p:cNvSpPr>
          <p:nvPr/>
        </p:nvSpPr>
        <p:spPr bwMode="auto">
          <a:xfrm>
            <a:off x="4495800" y="427831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876" name="Group 60">
            <a:extLst>
              <a:ext uri="{FF2B5EF4-FFF2-40B4-BE49-F238E27FC236}">
                <a16:creationId xmlns:a16="http://schemas.microsoft.com/office/drawing/2014/main" id="{B4530F2C-1B1E-6E41-589C-F995A807D4DA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278313"/>
            <a:ext cx="2057400" cy="239712"/>
            <a:chOff x="3278" y="2263"/>
            <a:chExt cx="1296" cy="151"/>
          </a:xfrm>
        </p:grpSpPr>
        <p:sp>
          <p:nvSpPr>
            <p:cNvPr id="163916" name="Oval 61">
              <a:extLst>
                <a:ext uri="{FF2B5EF4-FFF2-40B4-BE49-F238E27FC236}">
                  <a16:creationId xmlns:a16="http://schemas.microsoft.com/office/drawing/2014/main" id="{31FD1606-5D39-BCD9-0A33-10E68B23A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2263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917" name="Freeform 62">
              <a:extLst>
                <a:ext uri="{FF2B5EF4-FFF2-40B4-BE49-F238E27FC236}">
                  <a16:creationId xmlns:a16="http://schemas.microsoft.com/office/drawing/2014/main" id="{D7FAD742-AE0E-54F4-7A8C-A7A92D497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2263"/>
              <a:ext cx="528" cy="144"/>
            </a:xfrm>
            <a:custGeom>
              <a:avLst/>
              <a:gdLst>
                <a:gd name="T0" fmla="*/ 0 w 1248"/>
                <a:gd name="T1" fmla="*/ 0 h 384"/>
                <a:gd name="T2" fmla="*/ 0 w 1248"/>
                <a:gd name="T3" fmla="*/ 0 h 384"/>
                <a:gd name="T4" fmla="*/ 0 w 1248"/>
                <a:gd name="T5" fmla="*/ 0 h 384"/>
                <a:gd name="T6" fmla="*/ 0 w 1248"/>
                <a:gd name="T7" fmla="*/ 0 h 384"/>
                <a:gd name="T8" fmla="*/ 0 w 1248"/>
                <a:gd name="T9" fmla="*/ 0 h 384"/>
                <a:gd name="T10" fmla="*/ 0 w 1248"/>
                <a:gd name="T11" fmla="*/ 0 h 384"/>
                <a:gd name="T12" fmla="*/ 0 w 1248"/>
                <a:gd name="T13" fmla="*/ 0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8" h="384">
                  <a:moveTo>
                    <a:pt x="0" y="192"/>
                  </a:moveTo>
                  <a:lnTo>
                    <a:pt x="288" y="192"/>
                  </a:lnTo>
                  <a:lnTo>
                    <a:pt x="432" y="0"/>
                  </a:lnTo>
                  <a:lnTo>
                    <a:pt x="672" y="384"/>
                  </a:lnTo>
                  <a:lnTo>
                    <a:pt x="912" y="0"/>
                  </a:lnTo>
                  <a:lnTo>
                    <a:pt x="1056" y="240"/>
                  </a:lnTo>
                  <a:lnTo>
                    <a:pt x="1248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8" name="Oval 63">
              <a:extLst>
                <a:ext uri="{FF2B5EF4-FFF2-40B4-BE49-F238E27FC236}">
                  <a16:creationId xmlns:a16="http://schemas.microsoft.com/office/drawing/2014/main" id="{6FF38505-1D53-7C32-E522-7D320AF4E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227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919" name="Line 64">
              <a:extLst>
                <a:ext uri="{FF2B5EF4-FFF2-40B4-BE49-F238E27FC236}">
                  <a16:creationId xmlns:a16="http://schemas.microsoft.com/office/drawing/2014/main" id="{E4A61939-2435-06EE-7CDA-0ABD3F65E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4" y="23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77" name="Group 65">
            <a:extLst>
              <a:ext uri="{FF2B5EF4-FFF2-40B4-BE49-F238E27FC236}">
                <a16:creationId xmlns:a16="http://schemas.microsoft.com/office/drawing/2014/main" id="{22DE0D6A-7F52-B7FB-F5E2-F34E9CE69941}"/>
              </a:ext>
            </a:extLst>
          </p:cNvPr>
          <p:cNvGrpSpPr>
            <a:grpSpLocks/>
          </p:cNvGrpSpPr>
          <p:nvPr/>
        </p:nvGrpSpPr>
        <p:grpSpPr bwMode="auto">
          <a:xfrm>
            <a:off x="2254250" y="4746625"/>
            <a:ext cx="5060950" cy="792163"/>
            <a:chOff x="1338" y="2558"/>
            <a:chExt cx="3188" cy="499"/>
          </a:xfrm>
        </p:grpSpPr>
        <p:grpSp>
          <p:nvGrpSpPr>
            <p:cNvPr id="163892" name="Group 66">
              <a:extLst>
                <a:ext uri="{FF2B5EF4-FFF2-40B4-BE49-F238E27FC236}">
                  <a16:creationId xmlns:a16="http://schemas.microsoft.com/office/drawing/2014/main" id="{B10EFF3A-55F0-52BE-F566-21CFDD8C2A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" y="2572"/>
              <a:ext cx="288" cy="240"/>
              <a:chOff x="2427" y="2448"/>
              <a:chExt cx="288" cy="240"/>
            </a:xfrm>
          </p:grpSpPr>
          <p:sp>
            <p:nvSpPr>
              <p:cNvPr id="163914" name="Line 67">
                <a:extLst>
                  <a:ext uri="{FF2B5EF4-FFF2-40B4-BE49-F238E27FC236}">
                    <a16:creationId xmlns:a16="http://schemas.microsoft.com/office/drawing/2014/main" id="{E831CF41-4CD3-9C86-4A07-FE906E31D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5" name="Line 68">
                <a:extLst>
                  <a:ext uri="{FF2B5EF4-FFF2-40B4-BE49-F238E27FC236}">
                    <a16:creationId xmlns:a16="http://schemas.microsoft.com/office/drawing/2014/main" id="{ACE44A69-6FCE-D34A-1FD4-B2E848539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893" name="Text Box 69">
              <a:extLst>
                <a:ext uri="{FF2B5EF4-FFF2-40B4-BE49-F238E27FC236}">
                  <a16:creationId xmlns:a16="http://schemas.microsoft.com/office/drawing/2014/main" id="{F1CB4563-9BA8-D0F5-FB9A-F612FEE68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" y="2812"/>
              <a:ext cx="2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</a:t>
              </a:r>
              <a:endParaRPr lang="en-US" altLang="en-US" sz="1800"/>
            </a:p>
          </p:txBody>
        </p:sp>
        <p:grpSp>
          <p:nvGrpSpPr>
            <p:cNvPr id="163894" name="Group 70">
              <a:extLst>
                <a:ext uri="{FF2B5EF4-FFF2-40B4-BE49-F238E27FC236}">
                  <a16:creationId xmlns:a16="http://schemas.microsoft.com/office/drawing/2014/main" id="{342745AC-DE3D-3A87-A65F-964347AD1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1" y="2572"/>
              <a:ext cx="493" cy="480"/>
              <a:chOff x="3107" y="2448"/>
              <a:chExt cx="493" cy="480"/>
            </a:xfrm>
          </p:grpSpPr>
          <p:grpSp>
            <p:nvGrpSpPr>
              <p:cNvPr id="163910" name="Group 71">
                <a:extLst>
                  <a:ext uri="{FF2B5EF4-FFF2-40B4-BE49-F238E27FC236}">
                    <a16:creationId xmlns:a16="http://schemas.microsoft.com/office/drawing/2014/main" id="{9F328C84-5725-56C8-69E0-1D604962EE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7" y="2448"/>
                <a:ext cx="288" cy="240"/>
                <a:chOff x="2427" y="2448"/>
                <a:chExt cx="288" cy="240"/>
              </a:xfrm>
            </p:grpSpPr>
            <p:sp>
              <p:nvSpPr>
                <p:cNvPr id="163912" name="Line 72">
                  <a:extLst>
                    <a:ext uri="{FF2B5EF4-FFF2-40B4-BE49-F238E27FC236}">
                      <a16:creationId xmlns:a16="http://schemas.microsoft.com/office/drawing/2014/main" id="{3FD8237C-ACBC-D125-D0C8-91B99A29F3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13" name="Line 73">
                  <a:extLst>
                    <a:ext uri="{FF2B5EF4-FFF2-40B4-BE49-F238E27FC236}">
                      <a16:creationId xmlns:a16="http://schemas.microsoft.com/office/drawing/2014/main" id="{F811E852-0F61-9173-E098-4285789AF2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3911" name="Text Box 74">
                <a:extLst>
                  <a:ext uri="{FF2B5EF4-FFF2-40B4-BE49-F238E27FC236}">
                    <a16:creationId xmlns:a16="http://schemas.microsoft.com/office/drawing/2014/main" id="{AD0FF0EE-00D2-5347-73DC-FFAF974177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8" y="2697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u</a:t>
                </a:r>
                <a:r>
                  <a:rPr lang="en-US" altLang="en-US" sz="1800" baseline="-25000"/>
                  <a:t>n+1</a:t>
                </a:r>
                <a:endParaRPr lang="en-US" altLang="en-US" sz="1800"/>
              </a:p>
            </p:txBody>
          </p:sp>
        </p:grpSp>
        <p:grpSp>
          <p:nvGrpSpPr>
            <p:cNvPr id="163895" name="Group 75">
              <a:extLst>
                <a:ext uri="{FF2B5EF4-FFF2-40B4-BE49-F238E27FC236}">
                  <a16:creationId xmlns:a16="http://schemas.microsoft.com/office/drawing/2014/main" id="{ACA0B122-5277-0E59-878B-C4511FB31D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6" y="2572"/>
              <a:ext cx="480" cy="485"/>
              <a:chOff x="3792" y="2448"/>
              <a:chExt cx="480" cy="485"/>
            </a:xfrm>
          </p:grpSpPr>
          <p:grpSp>
            <p:nvGrpSpPr>
              <p:cNvPr id="163906" name="Group 76">
                <a:extLst>
                  <a:ext uri="{FF2B5EF4-FFF2-40B4-BE49-F238E27FC236}">
                    <a16:creationId xmlns:a16="http://schemas.microsoft.com/office/drawing/2014/main" id="{BA842932-E7CE-E432-8C8F-D5CEE423A6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2448"/>
                <a:ext cx="288" cy="240"/>
                <a:chOff x="2427" y="2448"/>
                <a:chExt cx="288" cy="240"/>
              </a:xfrm>
            </p:grpSpPr>
            <p:sp>
              <p:nvSpPr>
                <p:cNvPr id="163908" name="Line 77">
                  <a:extLst>
                    <a:ext uri="{FF2B5EF4-FFF2-40B4-BE49-F238E27FC236}">
                      <a16:creationId xmlns:a16="http://schemas.microsoft.com/office/drawing/2014/main" id="{CBF961E2-356D-1B95-955A-E8D5ACF4C5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09" name="Line 78">
                  <a:extLst>
                    <a:ext uri="{FF2B5EF4-FFF2-40B4-BE49-F238E27FC236}">
                      <a16:creationId xmlns:a16="http://schemas.microsoft.com/office/drawing/2014/main" id="{EF6FF0E7-31D2-3D0E-B4A2-B44F1AC79B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3907" name="Text Box 79">
                <a:extLst>
                  <a:ext uri="{FF2B5EF4-FFF2-40B4-BE49-F238E27FC236}">
                    <a16:creationId xmlns:a16="http://schemas.microsoft.com/office/drawing/2014/main" id="{6C426DA3-1DD4-5389-2DA5-8EC10EC143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0" y="2702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u</a:t>
                </a:r>
                <a:r>
                  <a:rPr lang="en-US" altLang="en-US" sz="1800" baseline="-25000"/>
                  <a:t>n+2</a:t>
                </a:r>
                <a:endParaRPr lang="en-US" altLang="en-US" sz="1800"/>
              </a:p>
            </p:txBody>
          </p:sp>
        </p:grpSp>
        <p:grpSp>
          <p:nvGrpSpPr>
            <p:cNvPr id="163896" name="Group 80">
              <a:extLst>
                <a:ext uri="{FF2B5EF4-FFF2-40B4-BE49-F238E27FC236}">
                  <a16:creationId xmlns:a16="http://schemas.microsoft.com/office/drawing/2014/main" id="{48B34DE5-043B-130E-2CB0-C1CFA7215F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572"/>
              <a:ext cx="463" cy="485"/>
              <a:chOff x="1755" y="2448"/>
              <a:chExt cx="463" cy="485"/>
            </a:xfrm>
          </p:grpSpPr>
          <p:grpSp>
            <p:nvGrpSpPr>
              <p:cNvPr id="163902" name="Group 81">
                <a:extLst>
                  <a:ext uri="{FF2B5EF4-FFF2-40B4-BE49-F238E27FC236}">
                    <a16:creationId xmlns:a16="http://schemas.microsoft.com/office/drawing/2014/main" id="{CFE1A115-2CA6-6356-BD23-7B64B174C4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5" y="2448"/>
                <a:ext cx="288" cy="240"/>
                <a:chOff x="2427" y="2448"/>
                <a:chExt cx="288" cy="240"/>
              </a:xfrm>
            </p:grpSpPr>
            <p:sp>
              <p:nvSpPr>
                <p:cNvPr id="163904" name="Line 82">
                  <a:extLst>
                    <a:ext uri="{FF2B5EF4-FFF2-40B4-BE49-F238E27FC236}">
                      <a16:creationId xmlns:a16="http://schemas.microsoft.com/office/drawing/2014/main" id="{2F225B77-0C11-5CCC-64E1-CB76302C73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05" name="Line 83">
                  <a:extLst>
                    <a:ext uri="{FF2B5EF4-FFF2-40B4-BE49-F238E27FC236}">
                      <a16:creationId xmlns:a16="http://schemas.microsoft.com/office/drawing/2014/main" id="{DC6B22F1-4ED1-21DC-C300-F48558122E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3903" name="Text Box 84">
                <a:extLst>
                  <a:ext uri="{FF2B5EF4-FFF2-40B4-BE49-F238E27FC236}">
                    <a16:creationId xmlns:a16="http://schemas.microsoft.com/office/drawing/2014/main" id="{B0D1F39C-A2E8-DABF-0E7C-359D02388A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702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 u</a:t>
                </a:r>
                <a:r>
                  <a:rPr lang="en-US" altLang="en-US" sz="1800" baseline="-25000"/>
                  <a:t>n-1</a:t>
                </a:r>
                <a:endParaRPr lang="en-US" altLang="en-US" sz="1800"/>
              </a:p>
            </p:txBody>
          </p:sp>
        </p:grpSp>
        <p:grpSp>
          <p:nvGrpSpPr>
            <p:cNvPr id="163897" name="Group 85">
              <a:extLst>
                <a:ext uri="{FF2B5EF4-FFF2-40B4-BE49-F238E27FC236}">
                  <a16:creationId xmlns:a16="http://schemas.microsoft.com/office/drawing/2014/main" id="{BC50F1B8-68B4-30E1-27E9-59D2B7434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" y="2558"/>
              <a:ext cx="462" cy="499"/>
              <a:chOff x="1084" y="2434"/>
              <a:chExt cx="462" cy="499"/>
            </a:xfrm>
          </p:grpSpPr>
          <p:grpSp>
            <p:nvGrpSpPr>
              <p:cNvPr id="163898" name="Group 86">
                <a:extLst>
                  <a:ext uri="{FF2B5EF4-FFF2-40B4-BE49-F238E27FC236}">
                    <a16:creationId xmlns:a16="http://schemas.microsoft.com/office/drawing/2014/main" id="{E13CFFC3-E986-2980-C9CE-10E94B0645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4" y="2434"/>
                <a:ext cx="288" cy="240"/>
                <a:chOff x="2427" y="2448"/>
                <a:chExt cx="288" cy="240"/>
              </a:xfrm>
            </p:grpSpPr>
            <p:sp>
              <p:nvSpPr>
                <p:cNvPr id="163900" name="Line 87">
                  <a:extLst>
                    <a:ext uri="{FF2B5EF4-FFF2-40B4-BE49-F238E27FC236}">
                      <a16:creationId xmlns:a16="http://schemas.microsoft.com/office/drawing/2014/main" id="{9DF1F028-66C2-8112-6F19-2415AE438A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01" name="Line 88">
                  <a:extLst>
                    <a:ext uri="{FF2B5EF4-FFF2-40B4-BE49-F238E27FC236}">
                      <a16:creationId xmlns:a16="http://schemas.microsoft.com/office/drawing/2014/main" id="{756322DA-CBC0-D4D6-AB38-6580B8E55D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3899" name="Text Box 89">
                <a:extLst>
                  <a:ext uri="{FF2B5EF4-FFF2-40B4-BE49-F238E27FC236}">
                    <a16:creationId xmlns:a16="http://schemas.microsoft.com/office/drawing/2014/main" id="{68F6B1A3-0909-F917-7795-CAFBAAB12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702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u</a:t>
                </a:r>
                <a:r>
                  <a:rPr lang="en-US" altLang="en-US" sz="1800" baseline="-25000"/>
                  <a:t>n-2</a:t>
                </a:r>
                <a:endParaRPr lang="en-US" altLang="en-US" sz="1800"/>
              </a:p>
            </p:txBody>
          </p:sp>
        </p:grpSp>
      </p:grpSp>
      <p:sp>
        <p:nvSpPr>
          <p:cNvPr id="163878" name="Rectangle 90">
            <a:extLst>
              <a:ext uri="{FF2B5EF4-FFF2-40B4-BE49-F238E27FC236}">
                <a16:creationId xmlns:a16="http://schemas.microsoft.com/office/drawing/2014/main" id="{683ED89F-3195-3F79-66EE-922FE40E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575" y="60960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fixed</a:t>
            </a:r>
          </a:p>
        </p:txBody>
      </p:sp>
      <p:sp>
        <p:nvSpPr>
          <p:cNvPr id="163879" name="Freeform 91">
            <a:extLst>
              <a:ext uri="{FF2B5EF4-FFF2-40B4-BE49-F238E27FC236}">
                <a16:creationId xmlns:a16="http://schemas.microsoft.com/office/drawing/2014/main" id="{240975B4-DCB2-544E-9FC4-771971D58B20}"/>
              </a:ext>
            </a:extLst>
          </p:cNvPr>
          <p:cNvSpPr>
            <a:spLocks/>
          </p:cNvSpPr>
          <p:nvPr/>
        </p:nvSpPr>
        <p:spPr bwMode="auto">
          <a:xfrm>
            <a:off x="3406775" y="4267200"/>
            <a:ext cx="14478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0" name="Text Box 92">
            <a:extLst>
              <a:ext uri="{FF2B5EF4-FFF2-40B4-BE49-F238E27FC236}">
                <a16:creationId xmlns:a16="http://schemas.microsoft.com/office/drawing/2014/main" id="{3F685E71-6739-0C26-30D7-8727651BD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00200"/>
            <a:ext cx="4159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163881" name="Group 93">
            <a:extLst>
              <a:ext uri="{FF2B5EF4-FFF2-40B4-BE49-F238E27FC236}">
                <a16:creationId xmlns:a16="http://schemas.microsoft.com/office/drawing/2014/main" id="{16E7F950-812B-8080-A573-8567EFD08732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3878263"/>
            <a:ext cx="2654300" cy="352425"/>
            <a:chOff x="2544" y="2443"/>
            <a:chExt cx="1672" cy="222"/>
          </a:xfrm>
        </p:grpSpPr>
        <p:sp>
          <p:nvSpPr>
            <p:cNvPr id="163890" name="Line 94">
              <a:extLst>
                <a:ext uri="{FF2B5EF4-FFF2-40B4-BE49-F238E27FC236}">
                  <a16:creationId xmlns:a16="http://schemas.microsoft.com/office/drawing/2014/main" id="{697FC17C-1009-F569-4A89-593811A67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2544"/>
              <a:ext cx="52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3891" name="Object 95">
              <a:extLst>
                <a:ext uri="{FF2B5EF4-FFF2-40B4-BE49-F238E27FC236}">
                  <a16:creationId xmlns:a16="http://schemas.microsoft.com/office/drawing/2014/main" id="{3BEDE926-2881-330B-C05C-6EBD3F4C3F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65" y="2443"/>
            <a:ext cx="1051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43000" imgH="241300" progId="Equation.3">
                    <p:embed/>
                  </p:oleObj>
                </mc:Choice>
                <mc:Fallback>
                  <p:oleObj name="Equation" r:id="rId3" imgW="1143000" imgH="241300" progId="Equation.3">
                    <p:embed/>
                    <p:pic>
                      <p:nvPicPr>
                        <p:cNvPr id="163891" name="Object 95">
                          <a:extLst>
                            <a:ext uri="{FF2B5EF4-FFF2-40B4-BE49-F238E27FC236}">
                              <a16:creationId xmlns:a16="http://schemas.microsoft.com/office/drawing/2014/main" id="{3BEDE926-2881-330B-C05C-6EBD3F4C3F3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5" y="2443"/>
                          <a:ext cx="1051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882" name="Group 96">
            <a:extLst>
              <a:ext uri="{FF2B5EF4-FFF2-40B4-BE49-F238E27FC236}">
                <a16:creationId xmlns:a16="http://schemas.microsoft.com/office/drawing/2014/main" id="{65805B8D-13D2-9922-9A82-B55D2D61127A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3508375"/>
            <a:ext cx="2800350" cy="377825"/>
            <a:chOff x="2544" y="2210"/>
            <a:chExt cx="1764" cy="238"/>
          </a:xfrm>
        </p:grpSpPr>
        <p:sp>
          <p:nvSpPr>
            <p:cNvPr id="163888" name="Line 97">
              <a:extLst>
                <a:ext uri="{FF2B5EF4-FFF2-40B4-BE49-F238E27FC236}">
                  <a16:creationId xmlns:a16="http://schemas.microsoft.com/office/drawing/2014/main" id="{527A5BD3-EA3C-F393-63BE-850368D48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2352"/>
              <a:ext cx="5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3889" name="Object 98">
              <a:extLst>
                <a:ext uri="{FF2B5EF4-FFF2-40B4-BE49-F238E27FC236}">
                  <a16:creationId xmlns:a16="http://schemas.microsoft.com/office/drawing/2014/main" id="{9A8642FA-53C4-3652-175B-61C8EDA640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55" y="2210"/>
            <a:ext cx="1153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68400" imgH="241300" progId="Equation.3">
                    <p:embed/>
                  </p:oleObj>
                </mc:Choice>
                <mc:Fallback>
                  <p:oleObj name="Equation" r:id="rId5" imgW="1168400" imgH="241300" progId="Equation.3">
                    <p:embed/>
                    <p:pic>
                      <p:nvPicPr>
                        <p:cNvPr id="163889" name="Object 98">
                          <a:extLst>
                            <a:ext uri="{FF2B5EF4-FFF2-40B4-BE49-F238E27FC236}">
                              <a16:creationId xmlns:a16="http://schemas.microsoft.com/office/drawing/2014/main" id="{9A8642FA-53C4-3652-175B-61C8EDA640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5" y="2210"/>
                          <a:ext cx="1153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883" name="Group 99">
            <a:extLst>
              <a:ext uri="{FF2B5EF4-FFF2-40B4-BE49-F238E27FC236}">
                <a16:creationId xmlns:a16="http://schemas.microsoft.com/office/drawing/2014/main" id="{FC0DAA57-362C-05DC-DEFF-5B6C53926184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535113"/>
            <a:ext cx="1143000" cy="506412"/>
            <a:chOff x="1968" y="967"/>
            <a:chExt cx="720" cy="319"/>
          </a:xfrm>
        </p:grpSpPr>
        <p:sp>
          <p:nvSpPr>
            <p:cNvPr id="163884" name="Line 100">
              <a:extLst>
                <a:ext uri="{FF2B5EF4-FFF2-40B4-BE49-F238E27FC236}">
                  <a16:creationId xmlns:a16="http://schemas.microsoft.com/office/drawing/2014/main" id="{10E0BBB5-2E19-9A97-C7ED-5B6FA803E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10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5" name="Line 101">
              <a:extLst>
                <a:ext uri="{FF2B5EF4-FFF2-40B4-BE49-F238E27FC236}">
                  <a16:creationId xmlns:a16="http://schemas.microsoft.com/office/drawing/2014/main" id="{49636CEA-8BA5-629C-EB27-7C8D98839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10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6" name="Line 102">
              <a:extLst>
                <a:ext uri="{FF2B5EF4-FFF2-40B4-BE49-F238E27FC236}">
                  <a16:creationId xmlns:a16="http://schemas.microsoft.com/office/drawing/2014/main" id="{BF14F8CB-8C2E-91C9-D21B-884A66146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152"/>
              <a:ext cx="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7" name="Text Box 103">
              <a:extLst>
                <a:ext uri="{FF2B5EF4-FFF2-40B4-BE49-F238E27FC236}">
                  <a16:creationId xmlns:a16="http://schemas.microsoft.com/office/drawing/2014/main" id="{D1B669F6-FD89-648C-3F2C-B2FA6AEEA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96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19DCC375-C8FC-A684-627E-16AE0E881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0225"/>
            <a:ext cx="25622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>
                <a:cs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US" altLang="en-US" sz="1800">
                <a:cs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en-US" altLang="en-US" sz="1800">
                <a:cs typeface="Arial" panose="020B0604020202020204" pitchFamily="34" charset="0"/>
              </a:rPr>
              <a:t> interatomic spacing</a:t>
            </a:r>
            <a:r>
              <a:rPr lang="en-US" altLang="en-US" sz="1800"/>
              <a:t> </a:t>
            </a:r>
          </a:p>
        </p:txBody>
      </p:sp>
      <p:sp>
        <p:nvSpPr>
          <p:cNvPr id="8195" name="AutoShape 3">
            <a:extLst>
              <a:ext uri="{FF2B5EF4-FFF2-40B4-BE49-F238E27FC236}">
                <a16:creationId xmlns:a16="http://schemas.microsoft.com/office/drawing/2014/main" id="{45D58DE6-9303-47D5-2A91-92BEC430A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09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B9595B75-40B2-116C-B723-93736AFCA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"/>
            <a:ext cx="272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continuum approach fails</a:t>
            </a:r>
            <a:endParaRPr lang="en-US" altLang="en-US" sz="1800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E5A9FBDA-4B0E-FE8D-1D2D-18CAB59BA3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425" y="533400"/>
            <a:ext cx="762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203" name="Object 11">
            <a:extLst>
              <a:ext uri="{FF2B5EF4-FFF2-40B4-BE49-F238E27FC236}">
                <a16:creationId xmlns:a16="http://schemas.microsoft.com/office/drawing/2014/main" id="{27D96B2C-720D-1BE3-2215-A993C8ADC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295400"/>
          <a:ext cx="3505200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542857" imgH="2038095" progId="MSPhotoEd.3">
                  <p:embed/>
                </p:oleObj>
              </mc:Choice>
              <mc:Fallback>
                <p:oleObj name="Photo Editor Photo" r:id="rId3" imgW="2542857" imgH="2038095" progId="MSPhotoEd.3">
                  <p:embed/>
                  <p:pic>
                    <p:nvPicPr>
                      <p:cNvPr id="8203" name="Object 11">
                        <a:extLst>
                          <a:ext uri="{FF2B5EF4-FFF2-40B4-BE49-F238E27FC236}">
                            <a16:creationId xmlns:a16="http://schemas.microsoft.com/office/drawing/2014/main" id="{27D96B2C-720D-1BE3-2215-A993C8ADCE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3505200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8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4D86AE50-91EF-CB80-8257-78B884322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0225"/>
            <a:ext cx="25622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>
                <a:cs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US" altLang="en-US" sz="1800">
                <a:cs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en-US" altLang="en-US" sz="1800">
                <a:cs typeface="Arial" panose="020B0604020202020204" pitchFamily="34" charset="0"/>
              </a:rPr>
              <a:t> interatomic spacing</a:t>
            </a:r>
            <a:r>
              <a:rPr lang="en-US" altLang="en-US" sz="1800"/>
              <a:t> </a:t>
            </a:r>
          </a:p>
        </p:txBody>
      </p:sp>
      <p:sp>
        <p:nvSpPr>
          <p:cNvPr id="8195" name="AutoShape 3">
            <a:extLst>
              <a:ext uri="{FF2B5EF4-FFF2-40B4-BE49-F238E27FC236}">
                <a16:creationId xmlns:a16="http://schemas.microsoft.com/office/drawing/2014/main" id="{4B65841D-AC04-9048-A446-F5E5F7840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09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8A270DDD-9EE6-8957-791F-3FD906066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"/>
            <a:ext cx="272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continuum approach fails</a:t>
            </a:r>
            <a:endParaRPr lang="en-US" altLang="en-US" sz="1800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F2708368-5382-7A5B-5A0A-165DD4E2D9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425" y="533400"/>
            <a:ext cx="762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DA46F941-50B4-BBB8-A686-7106065BD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41325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587B19B4-8FE3-3825-357F-9C6C1EC65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314825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phonons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93FEFFFB-94A5-D096-7863-7FA029CD1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4325938"/>
            <a:ext cx="302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vibrational modes quantized</a:t>
            </a:r>
          </a:p>
        </p:txBody>
      </p:sp>
      <p:graphicFrame>
        <p:nvGraphicFramePr>
          <p:cNvPr id="8203" name="Object 11">
            <a:extLst>
              <a:ext uri="{FF2B5EF4-FFF2-40B4-BE49-F238E27FC236}">
                <a16:creationId xmlns:a16="http://schemas.microsoft.com/office/drawing/2014/main" id="{9CC25525-38D3-1C23-DCC9-502AF12CD5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295400"/>
          <a:ext cx="3505200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542857" imgH="2038095" progId="MSPhotoEd.3">
                  <p:embed/>
                </p:oleObj>
              </mc:Choice>
              <mc:Fallback>
                <p:oleObj name="Photo Editor Photo" r:id="rId3" imgW="2542857" imgH="2038095" progId="MSPhotoEd.3">
                  <p:embed/>
                  <p:pic>
                    <p:nvPicPr>
                      <p:cNvPr id="8203" name="Object 11">
                        <a:extLst>
                          <a:ext uri="{FF2B5EF4-FFF2-40B4-BE49-F238E27FC236}">
                            <a16:creationId xmlns:a16="http://schemas.microsoft.com/office/drawing/2014/main" id="{9CC25525-38D3-1C23-DCC9-502AF12CD5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3505200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4" name="Picture 12" descr="2DSchwingungen">
            <a:extLst>
              <a:ext uri="{FF2B5EF4-FFF2-40B4-BE49-F238E27FC236}">
                <a16:creationId xmlns:a16="http://schemas.microsoft.com/office/drawing/2014/main" id="{567C9897-0CF5-9690-BED9-C94B74741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29813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8196" grpId="0"/>
      <p:bldP spid="8199" grpId="0" animBg="1"/>
      <p:bldP spid="8200" grpId="0"/>
      <p:bldP spid="82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DCC9BC98-AF22-592D-D9FA-75F49D537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0225"/>
            <a:ext cx="25622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>
                <a:cs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US" altLang="en-US" sz="1800">
                <a:cs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en-US" altLang="en-US" sz="1800">
                <a:cs typeface="Arial" panose="020B0604020202020204" pitchFamily="34" charset="0"/>
              </a:rPr>
              <a:t> interatomic spacing</a:t>
            </a:r>
            <a:r>
              <a:rPr lang="en-US" altLang="en-US" sz="1800"/>
              <a:t> </a:t>
            </a:r>
          </a:p>
        </p:txBody>
      </p:sp>
      <p:sp>
        <p:nvSpPr>
          <p:cNvPr id="8195" name="AutoShape 3">
            <a:extLst>
              <a:ext uri="{FF2B5EF4-FFF2-40B4-BE49-F238E27FC236}">
                <a16:creationId xmlns:a16="http://schemas.microsoft.com/office/drawing/2014/main" id="{758E29CE-2D7D-F9D1-44C4-44B71A2D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09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D2544670-7FCC-4AE8-F198-1F45025FA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"/>
            <a:ext cx="272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continuum approach fails</a:t>
            </a:r>
            <a:endParaRPr lang="en-US" altLang="en-US" sz="1800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21DE279F-137C-7BD5-D7C6-CEC8737EC0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425" y="533400"/>
            <a:ext cx="762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A9A36151-F8A2-C166-CCEE-0E0849AF8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41325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72ED033C-26F4-615F-64C6-AAF646DFC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314825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phonons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9F7F8512-64A9-A1E4-9F4C-D29785C9B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4325938"/>
            <a:ext cx="302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vibrational modes quantized</a:t>
            </a:r>
          </a:p>
        </p:txBody>
      </p:sp>
      <p:pic>
        <p:nvPicPr>
          <p:cNvPr id="8202" name="Picture 10" descr="specific_heat">
            <a:extLst>
              <a:ext uri="{FF2B5EF4-FFF2-40B4-BE49-F238E27FC236}">
                <a16:creationId xmlns:a16="http://schemas.microsoft.com/office/drawing/2014/main" id="{114F5EA9-CE5F-3142-2560-7383ABD36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4129088"/>
            <a:ext cx="3503612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3" name="Object 11">
            <a:extLst>
              <a:ext uri="{FF2B5EF4-FFF2-40B4-BE49-F238E27FC236}">
                <a16:creationId xmlns:a16="http://schemas.microsoft.com/office/drawing/2014/main" id="{3FBF806E-65E4-EDC4-CA80-8A7309D054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295400"/>
          <a:ext cx="3505200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2542857" imgH="2038095" progId="MSPhotoEd.3">
                  <p:embed/>
                </p:oleObj>
              </mc:Choice>
              <mc:Fallback>
                <p:oleObj name="Photo Editor Photo" r:id="rId4" imgW="2542857" imgH="2038095" progId="MSPhotoEd.3">
                  <p:embed/>
                  <p:pic>
                    <p:nvPicPr>
                      <p:cNvPr id="8203" name="Object 11">
                        <a:extLst>
                          <a:ext uri="{FF2B5EF4-FFF2-40B4-BE49-F238E27FC236}">
                            <a16:creationId xmlns:a16="http://schemas.microsoft.com/office/drawing/2014/main" id="{3FBF806E-65E4-EDC4-CA80-8A7309D054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3505200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4" name="Picture 12" descr="2DSchwingungen">
            <a:extLst>
              <a:ext uri="{FF2B5EF4-FFF2-40B4-BE49-F238E27FC236}">
                <a16:creationId xmlns:a16="http://schemas.microsoft.com/office/drawing/2014/main" id="{FF9646A1-1DCA-7A35-1679-1D4BCEFED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29813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FAA57D-D1FA-35B3-75ED-CC5BE42E9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5172075"/>
            <a:ext cx="51657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Phonons are responsible for the majority of the thermal capacity of solids (a later lecture).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Also important for electrical conductivity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8196" grpId="0"/>
      <p:bldP spid="8199" grpId="0" animBg="1"/>
      <p:bldP spid="8200" grpId="0"/>
      <p:bldP spid="820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2ADA131B-A0D8-877A-FA42-422DD69B9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123825"/>
            <a:ext cx="9004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 </a:t>
            </a:r>
            <a:r>
              <a:rPr lang="en-US" altLang="en-US" sz="3600">
                <a:latin typeface="Balloon" pitchFamily="2" charset="0"/>
              </a:rPr>
              <a:t>Vibrational Modes of a Monatomic Lattice 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A8C211DC-6939-D333-F377-D3372529A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149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Linear chain: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5D261B15-588D-9E78-F864-BC642B113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474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Remember: two coupled harmonic oscillators</a:t>
            </a:r>
          </a:p>
        </p:txBody>
      </p:sp>
      <p:pic>
        <p:nvPicPr>
          <p:cNvPr id="9221" name="Picture 5" descr="Inphase">
            <a:extLst>
              <a:ext uri="{FF2B5EF4-FFF2-40B4-BE49-F238E27FC236}">
                <a16:creationId xmlns:a16="http://schemas.microsoft.com/office/drawing/2014/main" id="{E58F031D-6376-315E-34D8-1DBDD057CA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76500"/>
            <a:ext cx="2381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Outphase">
            <a:extLst>
              <a:ext uri="{FF2B5EF4-FFF2-40B4-BE49-F238E27FC236}">
                <a16:creationId xmlns:a16="http://schemas.microsoft.com/office/drawing/2014/main" id="{EAA1395E-2880-CB3F-88CE-B05C8985BC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52700"/>
            <a:ext cx="2381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4B3E7248-C113-BF5D-B5C7-BB2B31FB9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281488"/>
            <a:ext cx="334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Superposition of normal modes</a:t>
            </a:r>
          </a:p>
        </p:txBody>
      </p:sp>
      <p:pic>
        <p:nvPicPr>
          <p:cNvPr id="9224" name="Picture 8" descr="Mixed">
            <a:extLst>
              <a:ext uri="{FF2B5EF4-FFF2-40B4-BE49-F238E27FC236}">
                <a16:creationId xmlns:a16="http://schemas.microsoft.com/office/drawing/2014/main" id="{E42CFCB1-4EF3-0830-69D6-DF19ABA09C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91100"/>
            <a:ext cx="31242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>
            <a:extLst>
              <a:ext uri="{FF2B5EF4-FFF2-40B4-BE49-F238E27FC236}">
                <a16:creationId xmlns:a16="http://schemas.microsoft.com/office/drawing/2014/main" id="{8C46E81B-86A7-391B-99B8-86B6E3C67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2147888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Symmetric mode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9A2D954E-E310-E881-7F73-4CDA141AB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133600"/>
            <a:ext cx="233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Anti-symmetric mode</a:t>
            </a:r>
          </a:p>
        </p:txBody>
      </p:sp>
      <p:sp>
        <p:nvSpPr>
          <p:cNvPr id="110603" name="TextBox 1">
            <a:extLst>
              <a:ext uri="{FF2B5EF4-FFF2-40B4-BE49-F238E27FC236}">
                <a16:creationId xmlns:a16="http://schemas.microsoft.com/office/drawing/2014/main" id="{4DA70FB1-4209-A629-787C-AC0E2CA5D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348928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Start with 1D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C1C13A-D35B-2ABC-0BB1-C348F6F7CE7B}"/>
              </a:ext>
            </a:extLst>
          </p:cNvPr>
          <p:cNvSpPr txBox="1"/>
          <p:nvPr/>
        </p:nvSpPr>
        <p:spPr>
          <a:xfrm>
            <a:off x="1089025" y="6019800"/>
            <a:ext cx="6988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When you have two masses, you have two modes. </a:t>
            </a:r>
          </a:p>
          <a:p>
            <a:pPr algn="ctr"/>
            <a:r>
              <a:rPr lang="en-US" sz="2400" dirty="0"/>
              <a:t>But, we have lots of atoms in our crystal!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3" grpId="0"/>
      <p:bldP spid="9225" grpId="0"/>
      <p:bldP spid="922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9" name="Freeform 59">
            <a:extLst>
              <a:ext uri="{FF2B5EF4-FFF2-40B4-BE49-F238E27FC236}">
                <a16:creationId xmlns:a16="http://schemas.microsoft.com/office/drawing/2014/main" id="{80BC3D44-5F14-DDA0-19B6-01F296430AA3}"/>
              </a:ext>
            </a:extLst>
          </p:cNvPr>
          <p:cNvSpPr>
            <a:spLocks/>
          </p:cNvSpPr>
          <p:nvPr/>
        </p:nvSpPr>
        <p:spPr bwMode="auto">
          <a:xfrm>
            <a:off x="4495800" y="427831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" name="AutoShape 2">
            <a:extLst>
              <a:ext uri="{FF2B5EF4-FFF2-40B4-BE49-F238E27FC236}">
                <a16:creationId xmlns:a16="http://schemas.microsoft.com/office/drawing/2014/main" id="{826FE352-DB8D-1203-4793-965A71592D40}"/>
              </a:ext>
            </a:extLst>
          </p:cNvPr>
          <p:cNvSpPr>
            <a:spLocks noChangeArrowheads="1"/>
          </p:cNvSpPr>
          <p:nvPr/>
        </p:nvSpPr>
        <p:spPr bwMode="auto">
          <a:xfrm rot="3309081">
            <a:off x="5934869" y="4864894"/>
            <a:ext cx="600075" cy="2087563"/>
          </a:xfrm>
          <a:prstGeom prst="downArrowCallout">
            <a:avLst>
              <a:gd name="adj1" fmla="val 25000"/>
              <a:gd name="adj2" fmla="val 25000"/>
              <a:gd name="adj3" fmla="val 57981"/>
              <a:gd name="adj4" fmla="val 31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6A1873F5-6C29-53D4-AC93-15AF99005B06}"/>
              </a:ext>
            </a:extLst>
          </p:cNvPr>
          <p:cNvSpPr>
            <a:spLocks noChangeArrowheads="1"/>
          </p:cNvSpPr>
          <p:nvPr/>
        </p:nvSpPr>
        <p:spPr bwMode="auto">
          <a:xfrm rot="2486191">
            <a:off x="5321300" y="5095875"/>
            <a:ext cx="609600" cy="1150938"/>
          </a:xfrm>
          <a:prstGeom prst="downArrowCallout">
            <a:avLst>
              <a:gd name="adj1" fmla="val 25000"/>
              <a:gd name="adj2" fmla="val 25000"/>
              <a:gd name="adj3" fmla="val 31467"/>
              <a:gd name="adj4" fmla="val 53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C7D2F17E-25B0-746A-756E-91D6117A5054}"/>
              </a:ext>
            </a:extLst>
          </p:cNvPr>
          <p:cNvSpPr>
            <a:spLocks noChangeArrowheads="1"/>
          </p:cNvSpPr>
          <p:nvPr/>
        </p:nvSpPr>
        <p:spPr bwMode="auto">
          <a:xfrm rot="-2710591">
            <a:off x="3550444" y="5110957"/>
            <a:ext cx="679450" cy="1154112"/>
          </a:xfrm>
          <a:prstGeom prst="downArrowCallout">
            <a:avLst>
              <a:gd name="adj1" fmla="val 25000"/>
              <a:gd name="adj2" fmla="val 25000"/>
              <a:gd name="adj3" fmla="val 28310"/>
              <a:gd name="adj4" fmla="val 457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AutoShape 5">
            <a:extLst>
              <a:ext uri="{FF2B5EF4-FFF2-40B4-BE49-F238E27FC236}">
                <a16:creationId xmlns:a16="http://schemas.microsoft.com/office/drawing/2014/main" id="{C226EC9B-396D-4529-7E18-E94D363E0E06}"/>
              </a:ext>
            </a:extLst>
          </p:cNvPr>
          <p:cNvSpPr>
            <a:spLocks noChangeArrowheads="1"/>
          </p:cNvSpPr>
          <p:nvPr/>
        </p:nvSpPr>
        <p:spPr bwMode="auto">
          <a:xfrm rot="-3382947">
            <a:off x="2886075" y="4821238"/>
            <a:ext cx="609600" cy="2057400"/>
          </a:xfrm>
          <a:prstGeom prst="downArrowCallout">
            <a:avLst>
              <a:gd name="adj1" fmla="val 25000"/>
              <a:gd name="adj2" fmla="val 25000"/>
              <a:gd name="adj3" fmla="val 56250"/>
              <a:gd name="adj4" fmla="val 31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4CA828B9-2C2A-31F0-44FA-24A69AD73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1524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generalization</a:t>
            </a:r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id="{D089DA18-7429-C87B-2443-4EFEDD5D4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228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B561EC9F-CF73-34A3-15A4-0B0802EDD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1524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Infinite linear chain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E84B4FB9-F7C2-F4BF-1F9A-01F4C1C9E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41363"/>
            <a:ext cx="702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How to derive the equation of motion in the harmonic approximation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E0782986-019D-A879-2EF4-7FB854007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8" y="5334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251" name="Freeform 11">
            <a:extLst>
              <a:ext uri="{FF2B5EF4-FFF2-40B4-BE49-F238E27FC236}">
                <a16:creationId xmlns:a16="http://schemas.microsoft.com/office/drawing/2014/main" id="{3A0A156D-41A1-4529-B17A-400C824F759C}"/>
              </a:ext>
            </a:extLst>
          </p:cNvPr>
          <p:cNvSpPr>
            <a:spLocks/>
          </p:cNvSpPr>
          <p:nvPr/>
        </p:nvSpPr>
        <p:spPr bwMode="auto">
          <a:xfrm>
            <a:off x="22098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>
            <a:extLst>
              <a:ext uri="{FF2B5EF4-FFF2-40B4-BE49-F238E27FC236}">
                <a16:creationId xmlns:a16="http://schemas.microsoft.com/office/drawing/2014/main" id="{001FA972-F262-E48C-556C-25EE7433D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Oval 14">
            <a:extLst>
              <a:ext uri="{FF2B5EF4-FFF2-40B4-BE49-F238E27FC236}">
                <a16:creationId xmlns:a16="http://schemas.microsoft.com/office/drawing/2014/main" id="{D69E6971-D33D-CB8A-B0E2-0FE7F45E7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494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5" name="Oval 15">
            <a:extLst>
              <a:ext uri="{FF2B5EF4-FFF2-40B4-BE49-F238E27FC236}">
                <a16:creationId xmlns:a16="http://schemas.microsoft.com/office/drawing/2014/main" id="{4DC940CF-62CF-272C-549D-2744F2021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9367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6" name="Freeform 16">
            <a:extLst>
              <a:ext uri="{FF2B5EF4-FFF2-40B4-BE49-F238E27FC236}">
                <a16:creationId xmlns:a16="http://schemas.microsoft.com/office/drawing/2014/main" id="{6AC77986-C03B-FFED-C2C0-8489E22853B4}"/>
              </a:ext>
            </a:extLst>
          </p:cNvPr>
          <p:cNvSpPr>
            <a:spLocks/>
          </p:cNvSpPr>
          <p:nvPr/>
        </p:nvSpPr>
        <p:spPr bwMode="auto">
          <a:xfrm>
            <a:off x="32766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Oval 17">
            <a:extLst>
              <a:ext uri="{FF2B5EF4-FFF2-40B4-BE49-F238E27FC236}">
                <a16:creationId xmlns:a16="http://schemas.microsoft.com/office/drawing/2014/main" id="{0EECE748-0FFA-CE0B-E8BB-CE0DAA620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367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8" name="Freeform 18">
            <a:extLst>
              <a:ext uri="{FF2B5EF4-FFF2-40B4-BE49-F238E27FC236}">
                <a16:creationId xmlns:a16="http://schemas.microsoft.com/office/drawing/2014/main" id="{613AD83F-6801-A83A-1988-664149F316E3}"/>
              </a:ext>
            </a:extLst>
          </p:cNvPr>
          <p:cNvSpPr>
            <a:spLocks/>
          </p:cNvSpPr>
          <p:nvPr/>
        </p:nvSpPr>
        <p:spPr bwMode="auto">
          <a:xfrm>
            <a:off x="43434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Oval 19">
            <a:extLst>
              <a:ext uri="{FF2B5EF4-FFF2-40B4-BE49-F238E27FC236}">
                <a16:creationId xmlns:a16="http://schemas.microsoft.com/office/drawing/2014/main" id="{C422C0CC-D5BE-DF9D-9B6F-7E6388EE9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947863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60" name="Freeform 20">
            <a:extLst>
              <a:ext uri="{FF2B5EF4-FFF2-40B4-BE49-F238E27FC236}">
                <a16:creationId xmlns:a16="http://schemas.microsoft.com/office/drawing/2014/main" id="{D6B9AC27-A966-9059-023B-6F626B3AFF22}"/>
              </a:ext>
            </a:extLst>
          </p:cNvPr>
          <p:cNvSpPr>
            <a:spLocks/>
          </p:cNvSpPr>
          <p:nvPr/>
        </p:nvSpPr>
        <p:spPr bwMode="auto">
          <a:xfrm>
            <a:off x="54102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Oval 21">
            <a:extLst>
              <a:ext uri="{FF2B5EF4-FFF2-40B4-BE49-F238E27FC236}">
                <a16:creationId xmlns:a16="http://schemas.microsoft.com/office/drawing/2014/main" id="{0B37E011-3B4C-F5E9-672B-E412F173A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958975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62" name="Line 22">
            <a:extLst>
              <a:ext uri="{FF2B5EF4-FFF2-40B4-BE49-F238E27FC236}">
                <a16:creationId xmlns:a16="http://schemas.microsoft.com/office/drawing/2014/main" id="{8A7A0952-DEA3-60C5-7500-7D6137674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3">
            <a:extLst>
              <a:ext uri="{FF2B5EF4-FFF2-40B4-BE49-F238E27FC236}">
                <a16:creationId xmlns:a16="http://schemas.microsoft.com/office/drawing/2014/main" id="{EF160AED-C362-6800-A3E9-F3D7CE47B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3716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</a:t>
            </a:r>
          </a:p>
        </p:txBody>
      </p:sp>
      <p:sp>
        <p:nvSpPr>
          <p:cNvPr id="10264" name="Text Box 24">
            <a:extLst>
              <a:ext uri="{FF2B5EF4-FFF2-40B4-BE49-F238E27FC236}">
                <a16:creationId xmlns:a16="http://schemas.microsoft.com/office/drawing/2014/main" id="{1FDD3A9A-90EB-039F-A805-9B7B4A984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447800"/>
            <a:ext cx="57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n+1</a:t>
            </a:r>
          </a:p>
        </p:txBody>
      </p:sp>
      <p:sp>
        <p:nvSpPr>
          <p:cNvPr id="10265" name="Text Box 25">
            <a:extLst>
              <a:ext uri="{FF2B5EF4-FFF2-40B4-BE49-F238E27FC236}">
                <a16:creationId xmlns:a16="http://schemas.microsoft.com/office/drawing/2014/main" id="{4FE658D4-F53B-E8F7-D0D0-6DDCB2EA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1447800"/>
            <a:ext cx="57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n+2</a:t>
            </a:r>
          </a:p>
        </p:txBody>
      </p:sp>
      <p:sp>
        <p:nvSpPr>
          <p:cNvPr id="10266" name="Text Box 26">
            <a:extLst>
              <a:ext uri="{FF2B5EF4-FFF2-40B4-BE49-F238E27FC236}">
                <a16:creationId xmlns:a16="http://schemas.microsoft.com/office/drawing/2014/main" id="{147BB5A5-3AF0-2CA7-3F1D-9FE8A3E48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4478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n-1</a:t>
            </a:r>
          </a:p>
        </p:txBody>
      </p:sp>
      <p:sp>
        <p:nvSpPr>
          <p:cNvPr id="10267" name="Text Box 27">
            <a:extLst>
              <a:ext uri="{FF2B5EF4-FFF2-40B4-BE49-F238E27FC236}">
                <a16:creationId xmlns:a16="http://schemas.microsoft.com/office/drawing/2014/main" id="{46AE51DD-14E5-FE9B-665B-B2C5944A0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n-2</a:t>
            </a:r>
          </a:p>
        </p:txBody>
      </p:sp>
      <p:grpSp>
        <p:nvGrpSpPr>
          <p:cNvPr id="10268" name="Group 28">
            <a:extLst>
              <a:ext uri="{FF2B5EF4-FFF2-40B4-BE49-F238E27FC236}">
                <a16:creationId xmlns:a16="http://schemas.microsoft.com/office/drawing/2014/main" id="{B87A8A45-7B34-B04A-7DA0-DBCEC2D226F3}"/>
              </a:ext>
            </a:extLst>
          </p:cNvPr>
          <p:cNvGrpSpPr>
            <a:grpSpLocks/>
          </p:cNvGrpSpPr>
          <p:nvPr/>
        </p:nvGrpSpPr>
        <p:grpSpPr bwMode="auto">
          <a:xfrm>
            <a:off x="4233863" y="2438400"/>
            <a:ext cx="457200" cy="381000"/>
            <a:chOff x="2427" y="2448"/>
            <a:chExt cx="288" cy="240"/>
          </a:xfrm>
        </p:grpSpPr>
        <p:sp>
          <p:nvSpPr>
            <p:cNvPr id="122974" name="Line 29">
              <a:extLst>
                <a:ext uri="{FF2B5EF4-FFF2-40B4-BE49-F238E27FC236}">
                  <a16:creationId xmlns:a16="http://schemas.microsoft.com/office/drawing/2014/main" id="{9009A657-5DD9-3BDF-EB7B-21DDE8C0F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5" name="Line 30">
              <a:extLst>
                <a:ext uri="{FF2B5EF4-FFF2-40B4-BE49-F238E27FC236}">
                  <a16:creationId xmlns:a16="http://schemas.microsoft.com/office/drawing/2014/main" id="{C5E0997C-219C-8958-B327-7FE322156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25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1" name="Text Box 31">
            <a:extLst>
              <a:ext uri="{FF2B5EF4-FFF2-40B4-BE49-F238E27FC236}">
                <a16:creationId xmlns:a16="http://schemas.microsoft.com/office/drawing/2014/main" id="{1B488264-C8EF-0E0A-3689-E8E3606AF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28194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</a:t>
            </a:r>
            <a:r>
              <a:rPr lang="en-US" altLang="en-US" sz="1800" baseline="-25000"/>
              <a:t>n</a:t>
            </a:r>
            <a:endParaRPr lang="en-US" altLang="en-US" sz="1800"/>
          </a:p>
        </p:txBody>
      </p:sp>
      <p:grpSp>
        <p:nvGrpSpPr>
          <p:cNvPr id="10272" name="Group 32">
            <a:extLst>
              <a:ext uri="{FF2B5EF4-FFF2-40B4-BE49-F238E27FC236}">
                <a16:creationId xmlns:a16="http://schemas.microsoft.com/office/drawing/2014/main" id="{1C0223A9-030F-CA01-6E39-43D73958B8FD}"/>
              </a:ext>
            </a:extLst>
          </p:cNvPr>
          <p:cNvGrpSpPr>
            <a:grpSpLocks/>
          </p:cNvGrpSpPr>
          <p:nvPr/>
        </p:nvGrpSpPr>
        <p:grpSpPr bwMode="auto">
          <a:xfrm>
            <a:off x="5313363" y="2438400"/>
            <a:ext cx="782637" cy="762000"/>
            <a:chOff x="3107" y="2448"/>
            <a:chExt cx="493" cy="480"/>
          </a:xfrm>
        </p:grpSpPr>
        <p:grpSp>
          <p:nvGrpSpPr>
            <p:cNvPr id="122970" name="Group 33">
              <a:extLst>
                <a:ext uri="{FF2B5EF4-FFF2-40B4-BE49-F238E27FC236}">
                  <a16:creationId xmlns:a16="http://schemas.microsoft.com/office/drawing/2014/main" id="{0DB555C0-7B1D-7441-35C4-549A9E073D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7" y="2448"/>
              <a:ext cx="288" cy="240"/>
              <a:chOff x="2427" y="2448"/>
              <a:chExt cx="288" cy="240"/>
            </a:xfrm>
          </p:grpSpPr>
          <p:sp>
            <p:nvSpPr>
              <p:cNvPr id="122972" name="Line 34">
                <a:extLst>
                  <a:ext uri="{FF2B5EF4-FFF2-40B4-BE49-F238E27FC236}">
                    <a16:creationId xmlns:a16="http://schemas.microsoft.com/office/drawing/2014/main" id="{27D291CB-722F-6C70-D5AA-2EEF21802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73" name="Line 35">
                <a:extLst>
                  <a:ext uri="{FF2B5EF4-FFF2-40B4-BE49-F238E27FC236}">
                    <a16:creationId xmlns:a16="http://schemas.microsoft.com/office/drawing/2014/main" id="{104AD5B1-9785-AF16-79D7-46A334898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71" name="Text Box 36">
              <a:extLst>
                <a:ext uri="{FF2B5EF4-FFF2-40B4-BE49-F238E27FC236}">
                  <a16:creationId xmlns:a16="http://schemas.microsoft.com/office/drawing/2014/main" id="{73B7933F-25BE-2AA1-050C-009AADD80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2697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n+1</a:t>
              </a:r>
              <a:endParaRPr lang="en-US" altLang="en-US" sz="1800"/>
            </a:p>
          </p:txBody>
        </p:sp>
      </p:grpSp>
      <p:grpSp>
        <p:nvGrpSpPr>
          <p:cNvPr id="10277" name="Group 37">
            <a:extLst>
              <a:ext uri="{FF2B5EF4-FFF2-40B4-BE49-F238E27FC236}">
                <a16:creationId xmlns:a16="http://schemas.microsoft.com/office/drawing/2014/main" id="{2CCC3800-48CE-E7B9-A445-1A1B4A396F30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438400"/>
            <a:ext cx="762000" cy="769938"/>
            <a:chOff x="3792" y="2448"/>
            <a:chExt cx="480" cy="485"/>
          </a:xfrm>
        </p:grpSpPr>
        <p:grpSp>
          <p:nvGrpSpPr>
            <p:cNvPr id="122966" name="Group 38">
              <a:extLst>
                <a:ext uri="{FF2B5EF4-FFF2-40B4-BE49-F238E27FC236}">
                  <a16:creationId xmlns:a16="http://schemas.microsoft.com/office/drawing/2014/main" id="{514B9F1E-BDF0-C34E-1260-006FC57E7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448"/>
              <a:ext cx="288" cy="240"/>
              <a:chOff x="2427" y="2448"/>
              <a:chExt cx="288" cy="240"/>
            </a:xfrm>
          </p:grpSpPr>
          <p:sp>
            <p:nvSpPr>
              <p:cNvPr id="122968" name="Line 39">
                <a:extLst>
                  <a:ext uri="{FF2B5EF4-FFF2-40B4-BE49-F238E27FC236}">
                    <a16:creationId xmlns:a16="http://schemas.microsoft.com/office/drawing/2014/main" id="{0B22A65C-ABB5-BB31-5A76-31E5A20D6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69" name="Line 40">
                <a:extLst>
                  <a:ext uri="{FF2B5EF4-FFF2-40B4-BE49-F238E27FC236}">
                    <a16:creationId xmlns:a16="http://schemas.microsoft.com/office/drawing/2014/main" id="{38D6B68E-E7A3-AEEF-2FF7-AF351ED87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67" name="Text Box 41">
              <a:extLst>
                <a:ext uri="{FF2B5EF4-FFF2-40B4-BE49-F238E27FC236}">
                  <a16:creationId xmlns:a16="http://schemas.microsoft.com/office/drawing/2014/main" id="{90661889-55D9-A6B8-B54B-DA4746EBF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0" y="2702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n+2</a:t>
              </a:r>
              <a:endParaRPr lang="en-US" altLang="en-US" sz="1800"/>
            </a:p>
          </p:txBody>
        </p:sp>
      </p:grpSp>
      <p:grpSp>
        <p:nvGrpSpPr>
          <p:cNvPr id="10282" name="Group 42">
            <a:extLst>
              <a:ext uri="{FF2B5EF4-FFF2-40B4-BE49-F238E27FC236}">
                <a16:creationId xmlns:a16="http://schemas.microsoft.com/office/drawing/2014/main" id="{635C67AA-EA4B-93D0-1660-10E6E09060F4}"/>
              </a:ext>
            </a:extLst>
          </p:cNvPr>
          <p:cNvGrpSpPr>
            <a:grpSpLocks/>
          </p:cNvGrpSpPr>
          <p:nvPr/>
        </p:nvGrpSpPr>
        <p:grpSpPr bwMode="auto">
          <a:xfrm>
            <a:off x="3167063" y="2438400"/>
            <a:ext cx="735012" cy="769938"/>
            <a:chOff x="1755" y="2448"/>
            <a:chExt cx="463" cy="485"/>
          </a:xfrm>
        </p:grpSpPr>
        <p:grpSp>
          <p:nvGrpSpPr>
            <p:cNvPr id="122962" name="Group 43">
              <a:extLst>
                <a:ext uri="{FF2B5EF4-FFF2-40B4-BE49-F238E27FC236}">
                  <a16:creationId xmlns:a16="http://schemas.microsoft.com/office/drawing/2014/main" id="{40EB631C-1709-A2A5-8AD4-F1A8A0589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5" y="2448"/>
              <a:ext cx="288" cy="240"/>
              <a:chOff x="2427" y="2448"/>
              <a:chExt cx="288" cy="240"/>
            </a:xfrm>
          </p:grpSpPr>
          <p:sp>
            <p:nvSpPr>
              <p:cNvPr id="122964" name="Line 44">
                <a:extLst>
                  <a:ext uri="{FF2B5EF4-FFF2-40B4-BE49-F238E27FC236}">
                    <a16:creationId xmlns:a16="http://schemas.microsoft.com/office/drawing/2014/main" id="{0EBB3FE1-F7C5-46FF-35BF-93AB45BF3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65" name="Line 45">
                <a:extLst>
                  <a:ext uri="{FF2B5EF4-FFF2-40B4-BE49-F238E27FC236}">
                    <a16:creationId xmlns:a16="http://schemas.microsoft.com/office/drawing/2014/main" id="{AEEA2584-9581-102A-257D-0F3B83F65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63" name="Text Box 46">
              <a:extLst>
                <a:ext uri="{FF2B5EF4-FFF2-40B4-BE49-F238E27FC236}">
                  <a16:creationId xmlns:a16="http://schemas.microsoft.com/office/drawing/2014/main" id="{4C3556CA-B5F9-5D27-3F18-05500A296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702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 u</a:t>
              </a:r>
              <a:r>
                <a:rPr lang="en-US" altLang="en-US" sz="1800" baseline="-25000"/>
                <a:t>n-1</a:t>
              </a:r>
              <a:endParaRPr lang="en-US" altLang="en-US" sz="1800"/>
            </a:p>
          </p:txBody>
        </p:sp>
      </p:grpSp>
      <p:grpSp>
        <p:nvGrpSpPr>
          <p:cNvPr id="10287" name="Group 47">
            <a:extLst>
              <a:ext uri="{FF2B5EF4-FFF2-40B4-BE49-F238E27FC236}">
                <a16:creationId xmlns:a16="http://schemas.microsoft.com/office/drawing/2014/main" id="{A6ECDF50-FA9F-7BF8-1905-5394D839D184}"/>
              </a:ext>
            </a:extLst>
          </p:cNvPr>
          <p:cNvGrpSpPr>
            <a:grpSpLocks/>
          </p:cNvGrpSpPr>
          <p:nvPr/>
        </p:nvGrpSpPr>
        <p:grpSpPr bwMode="auto">
          <a:xfrm>
            <a:off x="2101850" y="2416175"/>
            <a:ext cx="733425" cy="792163"/>
            <a:chOff x="1084" y="2434"/>
            <a:chExt cx="462" cy="499"/>
          </a:xfrm>
        </p:grpSpPr>
        <p:grpSp>
          <p:nvGrpSpPr>
            <p:cNvPr id="122958" name="Group 48">
              <a:extLst>
                <a:ext uri="{FF2B5EF4-FFF2-40B4-BE49-F238E27FC236}">
                  <a16:creationId xmlns:a16="http://schemas.microsoft.com/office/drawing/2014/main" id="{AE25AFCD-663D-1A8C-8502-5284CE523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4" y="2434"/>
              <a:ext cx="288" cy="240"/>
              <a:chOff x="2427" y="2448"/>
              <a:chExt cx="288" cy="240"/>
            </a:xfrm>
          </p:grpSpPr>
          <p:sp>
            <p:nvSpPr>
              <p:cNvPr id="122960" name="Line 49">
                <a:extLst>
                  <a:ext uri="{FF2B5EF4-FFF2-40B4-BE49-F238E27FC236}">
                    <a16:creationId xmlns:a16="http://schemas.microsoft.com/office/drawing/2014/main" id="{CE59E452-95C6-A9E5-6610-BFE99BD93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61" name="Line 50">
                <a:extLst>
                  <a:ext uri="{FF2B5EF4-FFF2-40B4-BE49-F238E27FC236}">
                    <a16:creationId xmlns:a16="http://schemas.microsoft.com/office/drawing/2014/main" id="{DCED41CE-118D-9922-3C0D-2D83C1BE6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59" name="Text Box 51">
              <a:extLst>
                <a:ext uri="{FF2B5EF4-FFF2-40B4-BE49-F238E27FC236}">
                  <a16:creationId xmlns:a16="http://schemas.microsoft.com/office/drawing/2014/main" id="{560B6250-9627-5288-174F-7450B4F45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702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n-2</a:t>
              </a:r>
              <a:endParaRPr lang="en-US" altLang="en-US" sz="1800"/>
            </a:p>
          </p:txBody>
        </p:sp>
      </p:grpSp>
      <p:grpSp>
        <p:nvGrpSpPr>
          <p:cNvPr id="10292" name="Group 52">
            <a:extLst>
              <a:ext uri="{FF2B5EF4-FFF2-40B4-BE49-F238E27FC236}">
                <a16:creationId xmlns:a16="http://schemas.microsoft.com/office/drawing/2014/main" id="{07D71EA4-006C-C128-B3C7-CC3529C6B34F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267200"/>
            <a:ext cx="2057400" cy="241300"/>
            <a:chOff x="782" y="2256"/>
            <a:chExt cx="1296" cy="152"/>
          </a:xfrm>
        </p:grpSpPr>
        <p:sp>
          <p:nvSpPr>
            <p:cNvPr id="122954" name="Freeform 53">
              <a:extLst>
                <a:ext uri="{FF2B5EF4-FFF2-40B4-BE49-F238E27FC236}">
                  <a16:creationId xmlns:a16="http://schemas.microsoft.com/office/drawing/2014/main" id="{85AA5DAE-A7D9-6CE3-92BE-D5E0AA26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263"/>
              <a:ext cx="528" cy="144"/>
            </a:xfrm>
            <a:custGeom>
              <a:avLst/>
              <a:gdLst>
                <a:gd name="T0" fmla="*/ 0 w 1248"/>
                <a:gd name="T1" fmla="*/ 0 h 384"/>
                <a:gd name="T2" fmla="*/ 0 w 1248"/>
                <a:gd name="T3" fmla="*/ 0 h 384"/>
                <a:gd name="T4" fmla="*/ 0 w 1248"/>
                <a:gd name="T5" fmla="*/ 0 h 384"/>
                <a:gd name="T6" fmla="*/ 0 w 1248"/>
                <a:gd name="T7" fmla="*/ 0 h 384"/>
                <a:gd name="T8" fmla="*/ 0 w 1248"/>
                <a:gd name="T9" fmla="*/ 0 h 384"/>
                <a:gd name="T10" fmla="*/ 0 w 1248"/>
                <a:gd name="T11" fmla="*/ 0 h 384"/>
                <a:gd name="T12" fmla="*/ 0 w 1248"/>
                <a:gd name="T13" fmla="*/ 0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8" h="384">
                  <a:moveTo>
                    <a:pt x="0" y="192"/>
                  </a:moveTo>
                  <a:lnTo>
                    <a:pt x="288" y="192"/>
                  </a:lnTo>
                  <a:lnTo>
                    <a:pt x="432" y="0"/>
                  </a:lnTo>
                  <a:lnTo>
                    <a:pt x="672" y="384"/>
                  </a:lnTo>
                  <a:lnTo>
                    <a:pt x="912" y="0"/>
                  </a:lnTo>
                  <a:lnTo>
                    <a:pt x="1056" y="240"/>
                  </a:lnTo>
                  <a:lnTo>
                    <a:pt x="1248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5" name="Line 54">
              <a:extLst>
                <a:ext uri="{FF2B5EF4-FFF2-40B4-BE49-F238E27FC236}">
                  <a16:creationId xmlns:a16="http://schemas.microsoft.com/office/drawing/2014/main" id="{19413761-BDA8-EA7F-8B39-B016D073B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23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6" name="Oval 55">
              <a:extLst>
                <a:ext uri="{FF2B5EF4-FFF2-40B4-BE49-F238E27FC236}">
                  <a16:creationId xmlns:a16="http://schemas.microsoft.com/office/drawing/2014/main" id="{D693F059-FD74-5DB4-83D2-386160216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" y="2264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2957" name="Oval 56">
              <a:extLst>
                <a:ext uri="{FF2B5EF4-FFF2-40B4-BE49-F238E27FC236}">
                  <a16:creationId xmlns:a16="http://schemas.microsoft.com/office/drawing/2014/main" id="{05A1513E-E9FD-5A66-E230-097050B24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225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0297" name="Freeform 57">
            <a:extLst>
              <a:ext uri="{FF2B5EF4-FFF2-40B4-BE49-F238E27FC236}">
                <a16:creationId xmlns:a16="http://schemas.microsoft.com/office/drawing/2014/main" id="{A035EBEF-86D7-716C-84A2-21357CF2DBB7}"/>
              </a:ext>
            </a:extLst>
          </p:cNvPr>
          <p:cNvSpPr>
            <a:spLocks/>
          </p:cNvSpPr>
          <p:nvPr/>
        </p:nvSpPr>
        <p:spPr bwMode="auto">
          <a:xfrm>
            <a:off x="3429000" y="427831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8" name="Oval 58">
            <a:extLst>
              <a:ext uri="{FF2B5EF4-FFF2-40B4-BE49-F238E27FC236}">
                <a16:creationId xmlns:a16="http://schemas.microsoft.com/office/drawing/2014/main" id="{CC2E8C02-7EF2-33C1-4EAA-8988BBF37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4267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0300" name="Group 60">
            <a:extLst>
              <a:ext uri="{FF2B5EF4-FFF2-40B4-BE49-F238E27FC236}">
                <a16:creationId xmlns:a16="http://schemas.microsoft.com/office/drawing/2014/main" id="{ADC30C7A-78E8-8956-3ECE-05CAB7DA7DFD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278313"/>
            <a:ext cx="2057400" cy="239712"/>
            <a:chOff x="3278" y="2263"/>
            <a:chExt cx="1296" cy="151"/>
          </a:xfrm>
        </p:grpSpPr>
        <p:sp>
          <p:nvSpPr>
            <p:cNvPr id="122950" name="Oval 61">
              <a:extLst>
                <a:ext uri="{FF2B5EF4-FFF2-40B4-BE49-F238E27FC236}">
                  <a16:creationId xmlns:a16="http://schemas.microsoft.com/office/drawing/2014/main" id="{C494F7BB-1816-64D5-2B92-42C6F7591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2263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2951" name="Freeform 62">
              <a:extLst>
                <a:ext uri="{FF2B5EF4-FFF2-40B4-BE49-F238E27FC236}">
                  <a16:creationId xmlns:a16="http://schemas.microsoft.com/office/drawing/2014/main" id="{8C3E6BA1-22B8-18FD-387F-4CBB0DCE1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2263"/>
              <a:ext cx="528" cy="144"/>
            </a:xfrm>
            <a:custGeom>
              <a:avLst/>
              <a:gdLst>
                <a:gd name="T0" fmla="*/ 0 w 1248"/>
                <a:gd name="T1" fmla="*/ 0 h 384"/>
                <a:gd name="T2" fmla="*/ 0 w 1248"/>
                <a:gd name="T3" fmla="*/ 0 h 384"/>
                <a:gd name="T4" fmla="*/ 0 w 1248"/>
                <a:gd name="T5" fmla="*/ 0 h 384"/>
                <a:gd name="T6" fmla="*/ 0 w 1248"/>
                <a:gd name="T7" fmla="*/ 0 h 384"/>
                <a:gd name="T8" fmla="*/ 0 w 1248"/>
                <a:gd name="T9" fmla="*/ 0 h 384"/>
                <a:gd name="T10" fmla="*/ 0 w 1248"/>
                <a:gd name="T11" fmla="*/ 0 h 384"/>
                <a:gd name="T12" fmla="*/ 0 w 1248"/>
                <a:gd name="T13" fmla="*/ 0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8" h="384">
                  <a:moveTo>
                    <a:pt x="0" y="192"/>
                  </a:moveTo>
                  <a:lnTo>
                    <a:pt x="288" y="192"/>
                  </a:lnTo>
                  <a:lnTo>
                    <a:pt x="432" y="0"/>
                  </a:lnTo>
                  <a:lnTo>
                    <a:pt x="672" y="384"/>
                  </a:lnTo>
                  <a:lnTo>
                    <a:pt x="912" y="0"/>
                  </a:lnTo>
                  <a:lnTo>
                    <a:pt x="1056" y="240"/>
                  </a:lnTo>
                  <a:lnTo>
                    <a:pt x="1248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2" name="Oval 63">
              <a:extLst>
                <a:ext uri="{FF2B5EF4-FFF2-40B4-BE49-F238E27FC236}">
                  <a16:creationId xmlns:a16="http://schemas.microsoft.com/office/drawing/2014/main" id="{D6B5E9A8-EE67-9DAC-C177-EEE2942FE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227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2953" name="Line 64">
              <a:extLst>
                <a:ext uri="{FF2B5EF4-FFF2-40B4-BE49-F238E27FC236}">
                  <a16:creationId xmlns:a16="http://schemas.microsoft.com/office/drawing/2014/main" id="{755C0E65-CC88-1791-676F-FB3962661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4" y="23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05" name="Group 65">
            <a:extLst>
              <a:ext uri="{FF2B5EF4-FFF2-40B4-BE49-F238E27FC236}">
                <a16:creationId xmlns:a16="http://schemas.microsoft.com/office/drawing/2014/main" id="{6AFFAD28-5A23-36F7-6D74-24B555195C30}"/>
              </a:ext>
            </a:extLst>
          </p:cNvPr>
          <p:cNvGrpSpPr>
            <a:grpSpLocks/>
          </p:cNvGrpSpPr>
          <p:nvPr/>
        </p:nvGrpSpPr>
        <p:grpSpPr bwMode="auto">
          <a:xfrm>
            <a:off x="2254250" y="4746625"/>
            <a:ext cx="5060950" cy="792163"/>
            <a:chOff x="1338" y="2558"/>
            <a:chExt cx="3188" cy="499"/>
          </a:xfrm>
        </p:grpSpPr>
        <p:grpSp>
          <p:nvGrpSpPr>
            <p:cNvPr id="122926" name="Group 66">
              <a:extLst>
                <a:ext uri="{FF2B5EF4-FFF2-40B4-BE49-F238E27FC236}">
                  <a16:creationId xmlns:a16="http://schemas.microsoft.com/office/drawing/2014/main" id="{CE222674-8640-EC84-2300-107AB51F4F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" y="2572"/>
              <a:ext cx="288" cy="240"/>
              <a:chOff x="2427" y="2448"/>
              <a:chExt cx="288" cy="240"/>
            </a:xfrm>
          </p:grpSpPr>
          <p:sp>
            <p:nvSpPr>
              <p:cNvPr id="122948" name="Line 67">
                <a:extLst>
                  <a:ext uri="{FF2B5EF4-FFF2-40B4-BE49-F238E27FC236}">
                    <a16:creationId xmlns:a16="http://schemas.microsoft.com/office/drawing/2014/main" id="{1B927C5E-332B-E805-941C-C9DF81A97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49" name="Line 68">
                <a:extLst>
                  <a:ext uri="{FF2B5EF4-FFF2-40B4-BE49-F238E27FC236}">
                    <a16:creationId xmlns:a16="http://schemas.microsoft.com/office/drawing/2014/main" id="{DD42F07A-6B9B-4D63-54A0-A68793568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27" name="Text Box 69">
              <a:extLst>
                <a:ext uri="{FF2B5EF4-FFF2-40B4-BE49-F238E27FC236}">
                  <a16:creationId xmlns:a16="http://schemas.microsoft.com/office/drawing/2014/main" id="{CE7764EE-F916-791E-0E74-846B18089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" y="2812"/>
              <a:ext cx="2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</a:t>
              </a:r>
              <a:endParaRPr lang="en-US" altLang="en-US" sz="1800"/>
            </a:p>
          </p:txBody>
        </p:sp>
        <p:grpSp>
          <p:nvGrpSpPr>
            <p:cNvPr id="122928" name="Group 70">
              <a:extLst>
                <a:ext uri="{FF2B5EF4-FFF2-40B4-BE49-F238E27FC236}">
                  <a16:creationId xmlns:a16="http://schemas.microsoft.com/office/drawing/2014/main" id="{7332B54F-E12D-5C5A-2015-A18C6224F4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1" y="2572"/>
              <a:ext cx="493" cy="480"/>
              <a:chOff x="3107" y="2448"/>
              <a:chExt cx="493" cy="480"/>
            </a:xfrm>
          </p:grpSpPr>
          <p:grpSp>
            <p:nvGrpSpPr>
              <p:cNvPr id="122944" name="Group 71">
                <a:extLst>
                  <a:ext uri="{FF2B5EF4-FFF2-40B4-BE49-F238E27FC236}">
                    <a16:creationId xmlns:a16="http://schemas.microsoft.com/office/drawing/2014/main" id="{E0AF38A0-359A-12AD-C165-4D1A9FE5CE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7" y="2448"/>
                <a:ext cx="288" cy="240"/>
                <a:chOff x="2427" y="2448"/>
                <a:chExt cx="288" cy="240"/>
              </a:xfrm>
            </p:grpSpPr>
            <p:sp>
              <p:nvSpPr>
                <p:cNvPr id="122946" name="Line 72">
                  <a:extLst>
                    <a:ext uri="{FF2B5EF4-FFF2-40B4-BE49-F238E27FC236}">
                      <a16:creationId xmlns:a16="http://schemas.microsoft.com/office/drawing/2014/main" id="{6F32F579-30AF-EDB1-163C-5FB2ACE1C5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47" name="Line 73">
                  <a:extLst>
                    <a:ext uri="{FF2B5EF4-FFF2-40B4-BE49-F238E27FC236}">
                      <a16:creationId xmlns:a16="http://schemas.microsoft.com/office/drawing/2014/main" id="{E3F48FB8-CAFE-256F-D0F2-D1AF6CA1E1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2945" name="Text Box 74">
                <a:extLst>
                  <a:ext uri="{FF2B5EF4-FFF2-40B4-BE49-F238E27FC236}">
                    <a16:creationId xmlns:a16="http://schemas.microsoft.com/office/drawing/2014/main" id="{9D369B85-9B95-3132-F15A-6BC5389C76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8" y="2697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u</a:t>
                </a:r>
                <a:r>
                  <a:rPr lang="en-US" altLang="en-US" sz="1800" baseline="-25000"/>
                  <a:t>n+1</a:t>
                </a:r>
                <a:endParaRPr lang="en-US" altLang="en-US" sz="1800"/>
              </a:p>
            </p:txBody>
          </p:sp>
        </p:grpSp>
        <p:grpSp>
          <p:nvGrpSpPr>
            <p:cNvPr id="122929" name="Group 75">
              <a:extLst>
                <a:ext uri="{FF2B5EF4-FFF2-40B4-BE49-F238E27FC236}">
                  <a16:creationId xmlns:a16="http://schemas.microsoft.com/office/drawing/2014/main" id="{BB871F78-0BE9-D609-5D1D-64B78679D5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6" y="2572"/>
              <a:ext cx="480" cy="485"/>
              <a:chOff x="3792" y="2448"/>
              <a:chExt cx="480" cy="485"/>
            </a:xfrm>
          </p:grpSpPr>
          <p:grpSp>
            <p:nvGrpSpPr>
              <p:cNvPr id="122940" name="Group 76">
                <a:extLst>
                  <a:ext uri="{FF2B5EF4-FFF2-40B4-BE49-F238E27FC236}">
                    <a16:creationId xmlns:a16="http://schemas.microsoft.com/office/drawing/2014/main" id="{E80227ED-92E2-FDDA-6F49-26D8084146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2448"/>
                <a:ext cx="288" cy="240"/>
                <a:chOff x="2427" y="2448"/>
                <a:chExt cx="288" cy="240"/>
              </a:xfrm>
            </p:grpSpPr>
            <p:sp>
              <p:nvSpPr>
                <p:cNvPr id="122942" name="Line 77">
                  <a:extLst>
                    <a:ext uri="{FF2B5EF4-FFF2-40B4-BE49-F238E27FC236}">
                      <a16:creationId xmlns:a16="http://schemas.microsoft.com/office/drawing/2014/main" id="{E148E850-7930-F256-5920-C598381E63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43" name="Line 78">
                  <a:extLst>
                    <a:ext uri="{FF2B5EF4-FFF2-40B4-BE49-F238E27FC236}">
                      <a16:creationId xmlns:a16="http://schemas.microsoft.com/office/drawing/2014/main" id="{BDB357BE-B46D-C1AE-29A2-CDE9382AA3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2941" name="Text Box 79">
                <a:extLst>
                  <a:ext uri="{FF2B5EF4-FFF2-40B4-BE49-F238E27FC236}">
                    <a16:creationId xmlns:a16="http://schemas.microsoft.com/office/drawing/2014/main" id="{D264670C-4E61-DB26-6484-32471BB90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0" y="2702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u</a:t>
                </a:r>
                <a:r>
                  <a:rPr lang="en-US" altLang="en-US" sz="1800" baseline="-25000"/>
                  <a:t>n+2</a:t>
                </a:r>
                <a:endParaRPr lang="en-US" altLang="en-US" sz="1800"/>
              </a:p>
            </p:txBody>
          </p:sp>
        </p:grpSp>
        <p:grpSp>
          <p:nvGrpSpPr>
            <p:cNvPr id="122930" name="Group 80">
              <a:extLst>
                <a:ext uri="{FF2B5EF4-FFF2-40B4-BE49-F238E27FC236}">
                  <a16:creationId xmlns:a16="http://schemas.microsoft.com/office/drawing/2014/main" id="{739B4242-0C66-F0C1-5EA4-D30BC3ACA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572"/>
              <a:ext cx="463" cy="485"/>
              <a:chOff x="1755" y="2448"/>
              <a:chExt cx="463" cy="485"/>
            </a:xfrm>
          </p:grpSpPr>
          <p:grpSp>
            <p:nvGrpSpPr>
              <p:cNvPr id="122936" name="Group 81">
                <a:extLst>
                  <a:ext uri="{FF2B5EF4-FFF2-40B4-BE49-F238E27FC236}">
                    <a16:creationId xmlns:a16="http://schemas.microsoft.com/office/drawing/2014/main" id="{A809C9A1-5456-EC76-44A9-F088A55346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5" y="2448"/>
                <a:ext cx="288" cy="240"/>
                <a:chOff x="2427" y="2448"/>
                <a:chExt cx="288" cy="240"/>
              </a:xfrm>
            </p:grpSpPr>
            <p:sp>
              <p:nvSpPr>
                <p:cNvPr id="122938" name="Line 82">
                  <a:extLst>
                    <a:ext uri="{FF2B5EF4-FFF2-40B4-BE49-F238E27FC236}">
                      <a16:creationId xmlns:a16="http://schemas.microsoft.com/office/drawing/2014/main" id="{319AEF56-286A-2F67-0A42-45EA07D12B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39" name="Line 83">
                  <a:extLst>
                    <a:ext uri="{FF2B5EF4-FFF2-40B4-BE49-F238E27FC236}">
                      <a16:creationId xmlns:a16="http://schemas.microsoft.com/office/drawing/2014/main" id="{F470B2A0-D29C-CBFC-0B23-4E812D2794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2937" name="Text Box 84">
                <a:extLst>
                  <a:ext uri="{FF2B5EF4-FFF2-40B4-BE49-F238E27FC236}">
                    <a16:creationId xmlns:a16="http://schemas.microsoft.com/office/drawing/2014/main" id="{1CC8E4DF-B766-F1E4-C3AC-744777607B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702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 u</a:t>
                </a:r>
                <a:r>
                  <a:rPr lang="en-US" altLang="en-US" sz="1800" baseline="-25000"/>
                  <a:t>n-1</a:t>
                </a:r>
                <a:endParaRPr lang="en-US" altLang="en-US" sz="1800"/>
              </a:p>
            </p:txBody>
          </p:sp>
        </p:grpSp>
        <p:grpSp>
          <p:nvGrpSpPr>
            <p:cNvPr id="122931" name="Group 85">
              <a:extLst>
                <a:ext uri="{FF2B5EF4-FFF2-40B4-BE49-F238E27FC236}">
                  <a16:creationId xmlns:a16="http://schemas.microsoft.com/office/drawing/2014/main" id="{2AF72EFE-4D89-A36E-0E9D-EC4059B8C5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" y="2558"/>
              <a:ext cx="462" cy="499"/>
              <a:chOff x="1084" y="2434"/>
              <a:chExt cx="462" cy="499"/>
            </a:xfrm>
          </p:grpSpPr>
          <p:grpSp>
            <p:nvGrpSpPr>
              <p:cNvPr id="122932" name="Group 86">
                <a:extLst>
                  <a:ext uri="{FF2B5EF4-FFF2-40B4-BE49-F238E27FC236}">
                    <a16:creationId xmlns:a16="http://schemas.microsoft.com/office/drawing/2014/main" id="{D1A55E44-5520-514D-8C6F-0B4FE1FC48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4" y="2434"/>
                <a:ext cx="288" cy="240"/>
                <a:chOff x="2427" y="2448"/>
                <a:chExt cx="288" cy="240"/>
              </a:xfrm>
            </p:grpSpPr>
            <p:sp>
              <p:nvSpPr>
                <p:cNvPr id="122934" name="Line 87">
                  <a:extLst>
                    <a:ext uri="{FF2B5EF4-FFF2-40B4-BE49-F238E27FC236}">
                      <a16:creationId xmlns:a16="http://schemas.microsoft.com/office/drawing/2014/main" id="{C742FF7E-C9DD-41FF-C5AE-3FD3CEA476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35" name="Line 88">
                  <a:extLst>
                    <a:ext uri="{FF2B5EF4-FFF2-40B4-BE49-F238E27FC236}">
                      <a16:creationId xmlns:a16="http://schemas.microsoft.com/office/drawing/2014/main" id="{62885B28-3BB0-A441-088A-E1BC62DD2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2933" name="Text Box 89">
                <a:extLst>
                  <a:ext uri="{FF2B5EF4-FFF2-40B4-BE49-F238E27FC236}">
                    <a16:creationId xmlns:a16="http://schemas.microsoft.com/office/drawing/2014/main" id="{BCF7E87F-BE82-F6EF-F139-88B7858096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702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u</a:t>
                </a:r>
                <a:r>
                  <a:rPr lang="en-US" altLang="en-US" sz="1800" baseline="-25000"/>
                  <a:t>n-2</a:t>
                </a:r>
                <a:endParaRPr lang="en-US" altLang="en-US" sz="1800"/>
              </a:p>
            </p:txBody>
          </p:sp>
        </p:grpSp>
      </p:grpSp>
      <p:sp>
        <p:nvSpPr>
          <p:cNvPr id="10330" name="Rectangle 90">
            <a:extLst>
              <a:ext uri="{FF2B5EF4-FFF2-40B4-BE49-F238E27FC236}">
                <a16:creationId xmlns:a16="http://schemas.microsoft.com/office/drawing/2014/main" id="{B36F6476-8304-E4EB-0B65-88374A300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575" y="60960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fixed</a:t>
            </a:r>
          </a:p>
        </p:txBody>
      </p:sp>
      <p:sp>
        <p:nvSpPr>
          <p:cNvPr id="10332" name="Text Box 92">
            <a:extLst>
              <a:ext uri="{FF2B5EF4-FFF2-40B4-BE49-F238E27FC236}">
                <a16:creationId xmlns:a16="http://schemas.microsoft.com/office/drawing/2014/main" id="{986FE8FD-97B7-8A4C-6F0D-B771A2273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00200"/>
            <a:ext cx="4159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10339" name="Group 99">
            <a:extLst>
              <a:ext uri="{FF2B5EF4-FFF2-40B4-BE49-F238E27FC236}">
                <a16:creationId xmlns:a16="http://schemas.microsoft.com/office/drawing/2014/main" id="{679B38C9-B8C5-C7CA-A8E7-17D23FB78B60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535113"/>
            <a:ext cx="1143000" cy="506412"/>
            <a:chOff x="1968" y="967"/>
            <a:chExt cx="720" cy="319"/>
          </a:xfrm>
        </p:grpSpPr>
        <p:sp>
          <p:nvSpPr>
            <p:cNvPr id="122922" name="Line 100">
              <a:extLst>
                <a:ext uri="{FF2B5EF4-FFF2-40B4-BE49-F238E27FC236}">
                  <a16:creationId xmlns:a16="http://schemas.microsoft.com/office/drawing/2014/main" id="{0476EF69-24B3-8721-AF71-70D79B8A3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10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3" name="Line 101">
              <a:extLst>
                <a:ext uri="{FF2B5EF4-FFF2-40B4-BE49-F238E27FC236}">
                  <a16:creationId xmlns:a16="http://schemas.microsoft.com/office/drawing/2014/main" id="{C1C3C171-FA5F-F32D-EB01-02BC8AAE4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10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4" name="Line 102">
              <a:extLst>
                <a:ext uri="{FF2B5EF4-FFF2-40B4-BE49-F238E27FC236}">
                  <a16:creationId xmlns:a16="http://schemas.microsoft.com/office/drawing/2014/main" id="{CEAE0E4C-D1F3-58D2-9CAF-47E622A9A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152"/>
              <a:ext cx="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5" name="Text Box 103">
              <a:extLst>
                <a:ext uri="{FF2B5EF4-FFF2-40B4-BE49-F238E27FC236}">
                  <a16:creationId xmlns:a16="http://schemas.microsoft.com/office/drawing/2014/main" id="{C1511629-62DA-2A06-1A27-34CBDD5EC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96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1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/>
      <p:bldP spid="10247" grpId="0" animBg="1"/>
      <p:bldP spid="10248" grpId="0"/>
      <p:bldP spid="10249" grpId="0"/>
      <p:bldP spid="10250" grpId="0"/>
      <p:bldP spid="10254" grpId="0" animBg="1"/>
      <p:bldP spid="10255" grpId="0" animBg="1"/>
      <p:bldP spid="10257" grpId="0" animBg="1"/>
      <p:bldP spid="10259" grpId="0" animBg="1"/>
      <p:bldP spid="10261" grpId="0" animBg="1"/>
      <p:bldP spid="10263" grpId="0"/>
      <p:bldP spid="10264" grpId="0"/>
      <p:bldP spid="10265" grpId="0"/>
      <p:bldP spid="10266" grpId="0"/>
      <p:bldP spid="10267" grpId="0"/>
      <p:bldP spid="10271" grpId="0"/>
      <p:bldP spid="10298" grpId="0" animBg="1"/>
      <p:bldP spid="10330" grpId="0" animBg="1"/>
      <p:bldP spid="103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A062DFC7-0FD8-6D87-612B-E4F8E6464637}"/>
              </a:ext>
            </a:extLst>
          </p:cNvPr>
          <p:cNvSpPr>
            <a:spLocks noChangeArrowheads="1"/>
          </p:cNvSpPr>
          <p:nvPr/>
        </p:nvSpPr>
        <p:spPr bwMode="auto">
          <a:xfrm rot="3309081">
            <a:off x="5934869" y="4864894"/>
            <a:ext cx="600075" cy="2087563"/>
          </a:xfrm>
          <a:prstGeom prst="downArrowCallout">
            <a:avLst>
              <a:gd name="adj1" fmla="val 25000"/>
              <a:gd name="adj2" fmla="val 25000"/>
              <a:gd name="adj3" fmla="val 57981"/>
              <a:gd name="adj4" fmla="val 31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DB87BADA-2474-2BA4-8ECC-E35F34FFCE00}"/>
              </a:ext>
            </a:extLst>
          </p:cNvPr>
          <p:cNvSpPr>
            <a:spLocks noChangeArrowheads="1"/>
          </p:cNvSpPr>
          <p:nvPr/>
        </p:nvSpPr>
        <p:spPr bwMode="auto">
          <a:xfrm rot="2486191">
            <a:off x="5321300" y="5095875"/>
            <a:ext cx="609600" cy="1150938"/>
          </a:xfrm>
          <a:prstGeom prst="downArrowCallout">
            <a:avLst>
              <a:gd name="adj1" fmla="val 25000"/>
              <a:gd name="adj2" fmla="val 25000"/>
              <a:gd name="adj3" fmla="val 31467"/>
              <a:gd name="adj4" fmla="val 53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E3C97CFF-0225-191A-FF3B-C0DBA8310F83}"/>
              </a:ext>
            </a:extLst>
          </p:cNvPr>
          <p:cNvSpPr>
            <a:spLocks noChangeArrowheads="1"/>
          </p:cNvSpPr>
          <p:nvPr/>
        </p:nvSpPr>
        <p:spPr bwMode="auto">
          <a:xfrm rot="-2710591">
            <a:off x="3550444" y="5110957"/>
            <a:ext cx="679450" cy="1154112"/>
          </a:xfrm>
          <a:prstGeom prst="downArrowCallout">
            <a:avLst>
              <a:gd name="adj1" fmla="val 25000"/>
              <a:gd name="adj2" fmla="val 25000"/>
              <a:gd name="adj3" fmla="val 28310"/>
              <a:gd name="adj4" fmla="val 457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AutoShape 5">
            <a:extLst>
              <a:ext uri="{FF2B5EF4-FFF2-40B4-BE49-F238E27FC236}">
                <a16:creationId xmlns:a16="http://schemas.microsoft.com/office/drawing/2014/main" id="{6649B225-AEFC-F718-7B14-91213E67D3AC}"/>
              </a:ext>
            </a:extLst>
          </p:cNvPr>
          <p:cNvSpPr>
            <a:spLocks noChangeArrowheads="1"/>
          </p:cNvSpPr>
          <p:nvPr/>
        </p:nvSpPr>
        <p:spPr bwMode="auto">
          <a:xfrm rot="-3382947">
            <a:off x="2886075" y="4821238"/>
            <a:ext cx="609600" cy="2057400"/>
          </a:xfrm>
          <a:prstGeom prst="downArrowCallout">
            <a:avLst>
              <a:gd name="adj1" fmla="val 25000"/>
              <a:gd name="adj2" fmla="val 25000"/>
              <a:gd name="adj3" fmla="val 56250"/>
              <a:gd name="adj4" fmla="val 31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4EE8E1E2-B3D1-673B-81FA-CEF019722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1524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generalization</a:t>
            </a:r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id="{0B6A3404-9D79-9702-5D9B-545B6DEB8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228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BC6DD9E2-ACC3-4C65-FABB-656D03D68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1524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Infinite linear chain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96BE6B66-33FF-A4FB-5035-B07C18ED6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41363"/>
            <a:ext cx="702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How to derive the equation of motion in the harmonic approximation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DA4AFAE7-E973-676B-4EB8-2CFD1F523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8" y="5334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251" name="Freeform 11">
            <a:extLst>
              <a:ext uri="{FF2B5EF4-FFF2-40B4-BE49-F238E27FC236}">
                <a16:creationId xmlns:a16="http://schemas.microsoft.com/office/drawing/2014/main" id="{88884EF9-67DD-D2D1-90F7-BA61BBF0F9C4}"/>
              </a:ext>
            </a:extLst>
          </p:cNvPr>
          <p:cNvSpPr>
            <a:spLocks/>
          </p:cNvSpPr>
          <p:nvPr/>
        </p:nvSpPr>
        <p:spPr bwMode="auto">
          <a:xfrm>
            <a:off x="22098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Freeform 12">
            <a:extLst>
              <a:ext uri="{FF2B5EF4-FFF2-40B4-BE49-F238E27FC236}">
                <a16:creationId xmlns:a16="http://schemas.microsoft.com/office/drawing/2014/main" id="{BFDEF9E7-C700-9652-C4C3-3B31921E1225}"/>
              </a:ext>
            </a:extLst>
          </p:cNvPr>
          <p:cNvSpPr>
            <a:spLocks/>
          </p:cNvSpPr>
          <p:nvPr/>
        </p:nvSpPr>
        <p:spPr bwMode="auto">
          <a:xfrm>
            <a:off x="4778375" y="4267200"/>
            <a:ext cx="5334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>
            <a:extLst>
              <a:ext uri="{FF2B5EF4-FFF2-40B4-BE49-F238E27FC236}">
                <a16:creationId xmlns:a16="http://schemas.microsoft.com/office/drawing/2014/main" id="{CC0A5501-3093-2D49-C84D-6AFDA10EB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Oval 14">
            <a:extLst>
              <a:ext uri="{FF2B5EF4-FFF2-40B4-BE49-F238E27FC236}">
                <a16:creationId xmlns:a16="http://schemas.microsoft.com/office/drawing/2014/main" id="{79B23B04-7750-9354-41BA-293D5AF02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494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5" name="Oval 15">
            <a:extLst>
              <a:ext uri="{FF2B5EF4-FFF2-40B4-BE49-F238E27FC236}">
                <a16:creationId xmlns:a16="http://schemas.microsoft.com/office/drawing/2014/main" id="{38A35A8D-CCDD-3147-937D-919D97833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9367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6" name="Freeform 16">
            <a:extLst>
              <a:ext uri="{FF2B5EF4-FFF2-40B4-BE49-F238E27FC236}">
                <a16:creationId xmlns:a16="http://schemas.microsoft.com/office/drawing/2014/main" id="{2E0AE55F-E73F-B003-53BD-94092044F8AE}"/>
              </a:ext>
            </a:extLst>
          </p:cNvPr>
          <p:cNvSpPr>
            <a:spLocks/>
          </p:cNvSpPr>
          <p:nvPr/>
        </p:nvSpPr>
        <p:spPr bwMode="auto">
          <a:xfrm>
            <a:off x="32766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Oval 17">
            <a:extLst>
              <a:ext uri="{FF2B5EF4-FFF2-40B4-BE49-F238E27FC236}">
                <a16:creationId xmlns:a16="http://schemas.microsoft.com/office/drawing/2014/main" id="{D8E86249-3FB0-A6B3-A856-F166D1D50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367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8" name="Freeform 18">
            <a:extLst>
              <a:ext uri="{FF2B5EF4-FFF2-40B4-BE49-F238E27FC236}">
                <a16:creationId xmlns:a16="http://schemas.microsoft.com/office/drawing/2014/main" id="{B318267E-A95A-6496-E5A1-49D697125D5F}"/>
              </a:ext>
            </a:extLst>
          </p:cNvPr>
          <p:cNvSpPr>
            <a:spLocks/>
          </p:cNvSpPr>
          <p:nvPr/>
        </p:nvSpPr>
        <p:spPr bwMode="auto">
          <a:xfrm>
            <a:off x="43434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Oval 19">
            <a:extLst>
              <a:ext uri="{FF2B5EF4-FFF2-40B4-BE49-F238E27FC236}">
                <a16:creationId xmlns:a16="http://schemas.microsoft.com/office/drawing/2014/main" id="{2AF5B428-69F1-F8D1-A157-E94AF3FA9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947863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60" name="Freeform 20">
            <a:extLst>
              <a:ext uri="{FF2B5EF4-FFF2-40B4-BE49-F238E27FC236}">
                <a16:creationId xmlns:a16="http://schemas.microsoft.com/office/drawing/2014/main" id="{D38FB8E7-8E8D-1528-379C-84768C172768}"/>
              </a:ext>
            </a:extLst>
          </p:cNvPr>
          <p:cNvSpPr>
            <a:spLocks/>
          </p:cNvSpPr>
          <p:nvPr/>
        </p:nvSpPr>
        <p:spPr bwMode="auto">
          <a:xfrm>
            <a:off x="54102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Oval 21">
            <a:extLst>
              <a:ext uri="{FF2B5EF4-FFF2-40B4-BE49-F238E27FC236}">
                <a16:creationId xmlns:a16="http://schemas.microsoft.com/office/drawing/2014/main" id="{0EB58433-1353-57DF-596D-B353B8E9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958975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62" name="Line 22">
            <a:extLst>
              <a:ext uri="{FF2B5EF4-FFF2-40B4-BE49-F238E27FC236}">
                <a16:creationId xmlns:a16="http://schemas.microsoft.com/office/drawing/2014/main" id="{83F6861D-15CF-F5C2-FD10-0C8C984D2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3">
            <a:extLst>
              <a:ext uri="{FF2B5EF4-FFF2-40B4-BE49-F238E27FC236}">
                <a16:creationId xmlns:a16="http://schemas.microsoft.com/office/drawing/2014/main" id="{D8522EFB-2976-0734-A27B-B841CB33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3716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</a:t>
            </a:r>
          </a:p>
        </p:txBody>
      </p:sp>
      <p:sp>
        <p:nvSpPr>
          <p:cNvPr id="10264" name="Text Box 24">
            <a:extLst>
              <a:ext uri="{FF2B5EF4-FFF2-40B4-BE49-F238E27FC236}">
                <a16:creationId xmlns:a16="http://schemas.microsoft.com/office/drawing/2014/main" id="{DB6EC1CE-3D8E-3ADF-470B-8FC225694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447800"/>
            <a:ext cx="57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n+1</a:t>
            </a:r>
          </a:p>
        </p:txBody>
      </p:sp>
      <p:sp>
        <p:nvSpPr>
          <p:cNvPr id="10265" name="Text Box 25">
            <a:extLst>
              <a:ext uri="{FF2B5EF4-FFF2-40B4-BE49-F238E27FC236}">
                <a16:creationId xmlns:a16="http://schemas.microsoft.com/office/drawing/2014/main" id="{6BCF6E97-3AB3-E475-90DB-9B6305E68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1447800"/>
            <a:ext cx="57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n+2</a:t>
            </a:r>
          </a:p>
        </p:txBody>
      </p:sp>
      <p:sp>
        <p:nvSpPr>
          <p:cNvPr id="10266" name="Text Box 26">
            <a:extLst>
              <a:ext uri="{FF2B5EF4-FFF2-40B4-BE49-F238E27FC236}">
                <a16:creationId xmlns:a16="http://schemas.microsoft.com/office/drawing/2014/main" id="{F2FB367B-4DCD-8A41-88EB-1B45D01C5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4478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n-1</a:t>
            </a:r>
          </a:p>
        </p:txBody>
      </p:sp>
      <p:sp>
        <p:nvSpPr>
          <p:cNvPr id="10267" name="Text Box 27">
            <a:extLst>
              <a:ext uri="{FF2B5EF4-FFF2-40B4-BE49-F238E27FC236}">
                <a16:creationId xmlns:a16="http://schemas.microsoft.com/office/drawing/2014/main" id="{64853CB7-8F81-97A8-18E7-9785A5D2E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n-2</a:t>
            </a:r>
          </a:p>
        </p:txBody>
      </p:sp>
      <p:grpSp>
        <p:nvGrpSpPr>
          <p:cNvPr id="10268" name="Group 28">
            <a:extLst>
              <a:ext uri="{FF2B5EF4-FFF2-40B4-BE49-F238E27FC236}">
                <a16:creationId xmlns:a16="http://schemas.microsoft.com/office/drawing/2014/main" id="{227432B9-F6D4-D9AF-98A4-64B55FA42995}"/>
              </a:ext>
            </a:extLst>
          </p:cNvPr>
          <p:cNvGrpSpPr>
            <a:grpSpLocks/>
          </p:cNvGrpSpPr>
          <p:nvPr/>
        </p:nvGrpSpPr>
        <p:grpSpPr bwMode="auto">
          <a:xfrm>
            <a:off x="4233863" y="2438400"/>
            <a:ext cx="457200" cy="381000"/>
            <a:chOff x="2427" y="2448"/>
            <a:chExt cx="288" cy="240"/>
          </a:xfrm>
        </p:grpSpPr>
        <p:sp>
          <p:nvSpPr>
            <p:cNvPr id="125022" name="Line 29">
              <a:extLst>
                <a:ext uri="{FF2B5EF4-FFF2-40B4-BE49-F238E27FC236}">
                  <a16:creationId xmlns:a16="http://schemas.microsoft.com/office/drawing/2014/main" id="{846435D3-53F4-A5B4-55F9-664A5A27AF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3" name="Line 30">
              <a:extLst>
                <a:ext uri="{FF2B5EF4-FFF2-40B4-BE49-F238E27FC236}">
                  <a16:creationId xmlns:a16="http://schemas.microsoft.com/office/drawing/2014/main" id="{F9DFBA0E-CC22-480A-BB15-B103BCCCF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25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1" name="Text Box 31">
            <a:extLst>
              <a:ext uri="{FF2B5EF4-FFF2-40B4-BE49-F238E27FC236}">
                <a16:creationId xmlns:a16="http://schemas.microsoft.com/office/drawing/2014/main" id="{FE632028-170D-AC1B-5D85-8569DDFF3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28194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</a:t>
            </a:r>
            <a:r>
              <a:rPr lang="en-US" altLang="en-US" sz="1800" baseline="-25000"/>
              <a:t>n</a:t>
            </a:r>
            <a:endParaRPr lang="en-US" altLang="en-US" sz="1800"/>
          </a:p>
        </p:txBody>
      </p:sp>
      <p:grpSp>
        <p:nvGrpSpPr>
          <p:cNvPr id="10272" name="Group 32">
            <a:extLst>
              <a:ext uri="{FF2B5EF4-FFF2-40B4-BE49-F238E27FC236}">
                <a16:creationId xmlns:a16="http://schemas.microsoft.com/office/drawing/2014/main" id="{98656175-2DB9-D10F-1A27-BA5D229F0E78}"/>
              </a:ext>
            </a:extLst>
          </p:cNvPr>
          <p:cNvGrpSpPr>
            <a:grpSpLocks/>
          </p:cNvGrpSpPr>
          <p:nvPr/>
        </p:nvGrpSpPr>
        <p:grpSpPr bwMode="auto">
          <a:xfrm>
            <a:off x="5313363" y="2438400"/>
            <a:ext cx="782637" cy="762000"/>
            <a:chOff x="3107" y="2448"/>
            <a:chExt cx="493" cy="480"/>
          </a:xfrm>
        </p:grpSpPr>
        <p:grpSp>
          <p:nvGrpSpPr>
            <p:cNvPr id="125018" name="Group 33">
              <a:extLst>
                <a:ext uri="{FF2B5EF4-FFF2-40B4-BE49-F238E27FC236}">
                  <a16:creationId xmlns:a16="http://schemas.microsoft.com/office/drawing/2014/main" id="{12887252-ED50-79D5-D809-A5EE63D3B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7" y="2448"/>
              <a:ext cx="288" cy="240"/>
              <a:chOff x="2427" y="2448"/>
              <a:chExt cx="288" cy="240"/>
            </a:xfrm>
          </p:grpSpPr>
          <p:sp>
            <p:nvSpPr>
              <p:cNvPr id="125020" name="Line 34">
                <a:extLst>
                  <a:ext uri="{FF2B5EF4-FFF2-40B4-BE49-F238E27FC236}">
                    <a16:creationId xmlns:a16="http://schemas.microsoft.com/office/drawing/2014/main" id="{A1201A7E-DCCC-BC84-A3E1-9E015FFE8A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21" name="Line 35">
                <a:extLst>
                  <a:ext uri="{FF2B5EF4-FFF2-40B4-BE49-F238E27FC236}">
                    <a16:creationId xmlns:a16="http://schemas.microsoft.com/office/drawing/2014/main" id="{A3CF69AF-0633-6C96-8865-B0BE6719D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019" name="Text Box 36">
              <a:extLst>
                <a:ext uri="{FF2B5EF4-FFF2-40B4-BE49-F238E27FC236}">
                  <a16:creationId xmlns:a16="http://schemas.microsoft.com/office/drawing/2014/main" id="{8C3290C2-4BA1-ABF1-04B0-AC0C0C09A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2697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n+1</a:t>
              </a:r>
              <a:endParaRPr lang="en-US" altLang="en-US" sz="1800"/>
            </a:p>
          </p:txBody>
        </p:sp>
      </p:grpSp>
      <p:grpSp>
        <p:nvGrpSpPr>
          <p:cNvPr id="10277" name="Group 37">
            <a:extLst>
              <a:ext uri="{FF2B5EF4-FFF2-40B4-BE49-F238E27FC236}">
                <a16:creationId xmlns:a16="http://schemas.microsoft.com/office/drawing/2014/main" id="{FC8AFB07-2863-55B4-1404-29A99C4AA522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438400"/>
            <a:ext cx="762000" cy="769938"/>
            <a:chOff x="3792" y="2448"/>
            <a:chExt cx="480" cy="485"/>
          </a:xfrm>
        </p:grpSpPr>
        <p:grpSp>
          <p:nvGrpSpPr>
            <p:cNvPr id="125014" name="Group 38">
              <a:extLst>
                <a:ext uri="{FF2B5EF4-FFF2-40B4-BE49-F238E27FC236}">
                  <a16:creationId xmlns:a16="http://schemas.microsoft.com/office/drawing/2014/main" id="{6B826317-888F-E7ED-C663-584793728F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448"/>
              <a:ext cx="288" cy="240"/>
              <a:chOff x="2427" y="2448"/>
              <a:chExt cx="288" cy="240"/>
            </a:xfrm>
          </p:grpSpPr>
          <p:sp>
            <p:nvSpPr>
              <p:cNvPr id="125016" name="Line 39">
                <a:extLst>
                  <a:ext uri="{FF2B5EF4-FFF2-40B4-BE49-F238E27FC236}">
                    <a16:creationId xmlns:a16="http://schemas.microsoft.com/office/drawing/2014/main" id="{AEA7C04E-87FE-1F63-EECC-0DBEF07F6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17" name="Line 40">
                <a:extLst>
                  <a:ext uri="{FF2B5EF4-FFF2-40B4-BE49-F238E27FC236}">
                    <a16:creationId xmlns:a16="http://schemas.microsoft.com/office/drawing/2014/main" id="{2FAB4DFB-0616-2436-877B-D535AB06B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015" name="Text Box 41">
              <a:extLst>
                <a:ext uri="{FF2B5EF4-FFF2-40B4-BE49-F238E27FC236}">
                  <a16:creationId xmlns:a16="http://schemas.microsoft.com/office/drawing/2014/main" id="{B707CC04-803B-8A06-F59F-EFD6688B2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0" y="2702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n+2</a:t>
              </a:r>
              <a:endParaRPr lang="en-US" altLang="en-US" sz="1800"/>
            </a:p>
          </p:txBody>
        </p:sp>
      </p:grpSp>
      <p:grpSp>
        <p:nvGrpSpPr>
          <p:cNvPr id="10282" name="Group 42">
            <a:extLst>
              <a:ext uri="{FF2B5EF4-FFF2-40B4-BE49-F238E27FC236}">
                <a16:creationId xmlns:a16="http://schemas.microsoft.com/office/drawing/2014/main" id="{311E62E2-1605-42D6-7A9F-3D7C45F2FE18}"/>
              </a:ext>
            </a:extLst>
          </p:cNvPr>
          <p:cNvGrpSpPr>
            <a:grpSpLocks/>
          </p:cNvGrpSpPr>
          <p:nvPr/>
        </p:nvGrpSpPr>
        <p:grpSpPr bwMode="auto">
          <a:xfrm>
            <a:off x="3167063" y="2438400"/>
            <a:ext cx="735012" cy="769938"/>
            <a:chOff x="1755" y="2448"/>
            <a:chExt cx="463" cy="485"/>
          </a:xfrm>
        </p:grpSpPr>
        <p:grpSp>
          <p:nvGrpSpPr>
            <p:cNvPr id="125010" name="Group 43">
              <a:extLst>
                <a:ext uri="{FF2B5EF4-FFF2-40B4-BE49-F238E27FC236}">
                  <a16:creationId xmlns:a16="http://schemas.microsoft.com/office/drawing/2014/main" id="{DB2F2D59-4E43-B881-E8CD-1E7EF652BF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5" y="2448"/>
              <a:ext cx="288" cy="240"/>
              <a:chOff x="2427" y="2448"/>
              <a:chExt cx="288" cy="240"/>
            </a:xfrm>
          </p:grpSpPr>
          <p:sp>
            <p:nvSpPr>
              <p:cNvPr id="125012" name="Line 44">
                <a:extLst>
                  <a:ext uri="{FF2B5EF4-FFF2-40B4-BE49-F238E27FC236}">
                    <a16:creationId xmlns:a16="http://schemas.microsoft.com/office/drawing/2014/main" id="{F77925DD-B055-4641-1945-2D9A281FF6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13" name="Line 45">
                <a:extLst>
                  <a:ext uri="{FF2B5EF4-FFF2-40B4-BE49-F238E27FC236}">
                    <a16:creationId xmlns:a16="http://schemas.microsoft.com/office/drawing/2014/main" id="{E909D440-B546-AEEF-52E9-21B26FEAA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011" name="Text Box 46">
              <a:extLst>
                <a:ext uri="{FF2B5EF4-FFF2-40B4-BE49-F238E27FC236}">
                  <a16:creationId xmlns:a16="http://schemas.microsoft.com/office/drawing/2014/main" id="{78201D4D-A603-F915-DD00-ED62FA675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702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 u</a:t>
              </a:r>
              <a:r>
                <a:rPr lang="en-US" altLang="en-US" sz="1800" baseline="-25000"/>
                <a:t>n-1</a:t>
              </a:r>
              <a:endParaRPr lang="en-US" altLang="en-US" sz="1800"/>
            </a:p>
          </p:txBody>
        </p:sp>
      </p:grpSp>
      <p:grpSp>
        <p:nvGrpSpPr>
          <p:cNvPr id="10287" name="Group 47">
            <a:extLst>
              <a:ext uri="{FF2B5EF4-FFF2-40B4-BE49-F238E27FC236}">
                <a16:creationId xmlns:a16="http://schemas.microsoft.com/office/drawing/2014/main" id="{BEC2B1B2-F4EA-37FC-3E36-DA70B620F0FE}"/>
              </a:ext>
            </a:extLst>
          </p:cNvPr>
          <p:cNvGrpSpPr>
            <a:grpSpLocks/>
          </p:cNvGrpSpPr>
          <p:nvPr/>
        </p:nvGrpSpPr>
        <p:grpSpPr bwMode="auto">
          <a:xfrm>
            <a:off x="2101850" y="2416175"/>
            <a:ext cx="733425" cy="792163"/>
            <a:chOff x="1084" y="2434"/>
            <a:chExt cx="462" cy="499"/>
          </a:xfrm>
        </p:grpSpPr>
        <p:grpSp>
          <p:nvGrpSpPr>
            <p:cNvPr id="125006" name="Group 48">
              <a:extLst>
                <a:ext uri="{FF2B5EF4-FFF2-40B4-BE49-F238E27FC236}">
                  <a16:creationId xmlns:a16="http://schemas.microsoft.com/office/drawing/2014/main" id="{84664D99-7710-CDC7-045E-5EA25BDAE0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4" y="2434"/>
              <a:ext cx="288" cy="240"/>
              <a:chOff x="2427" y="2448"/>
              <a:chExt cx="288" cy="240"/>
            </a:xfrm>
          </p:grpSpPr>
          <p:sp>
            <p:nvSpPr>
              <p:cNvPr id="125008" name="Line 49">
                <a:extLst>
                  <a:ext uri="{FF2B5EF4-FFF2-40B4-BE49-F238E27FC236}">
                    <a16:creationId xmlns:a16="http://schemas.microsoft.com/office/drawing/2014/main" id="{14E16A7E-F3C2-06C0-67E1-4C2ABAC43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09" name="Line 50">
                <a:extLst>
                  <a:ext uri="{FF2B5EF4-FFF2-40B4-BE49-F238E27FC236}">
                    <a16:creationId xmlns:a16="http://schemas.microsoft.com/office/drawing/2014/main" id="{E7DA13E7-4D83-5B09-78D5-10AC67010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007" name="Text Box 51">
              <a:extLst>
                <a:ext uri="{FF2B5EF4-FFF2-40B4-BE49-F238E27FC236}">
                  <a16:creationId xmlns:a16="http://schemas.microsoft.com/office/drawing/2014/main" id="{558E3D80-B877-BFAF-E85F-72927360E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702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n-2</a:t>
              </a:r>
              <a:endParaRPr lang="en-US" altLang="en-US" sz="1800"/>
            </a:p>
          </p:txBody>
        </p:sp>
      </p:grpSp>
      <p:grpSp>
        <p:nvGrpSpPr>
          <p:cNvPr id="10292" name="Group 52">
            <a:extLst>
              <a:ext uri="{FF2B5EF4-FFF2-40B4-BE49-F238E27FC236}">
                <a16:creationId xmlns:a16="http://schemas.microsoft.com/office/drawing/2014/main" id="{4B69D066-CF2C-EE38-DDC6-54F916F420AE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267200"/>
            <a:ext cx="2057400" cy="241300"/>
            <a:chOff x="782" y="2256"/>
            <a:chExt cx="1296" cy="152"/>
          </a:xfrm>
        </p:grpSpPr>
        <p:sp>
          <p:nvSpPr>
            <p:cNvPr id="125002" name="Freeform 53">
              <a:extLst>
                <a:ext uri="{FF2B5EF4-FFF2-40B4-BE49-F238E27FC236}">
                  <a16:creationId xmlns:a16="http://schemas.microsoft.com/office/drawing/2014/main" id="{08EA7269-3E0E-D372-3FB0-5D99806AF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263"/>
              <a:ext cx="528" cy="144"/>
            </a:xfrm>
            <a:custGeom>
              <a:avLst/>
              <a:gdLst>
                <a:gd name="T0" fmla="*/ 0 w 1248"/>
                <a:gd name="T1" fmla="*/ 0 h 384"/>
                <a:gd name="T2" fmla="*/ 0 w 1248"/>
                <a:gd name="T3" fmla="*/ 0 h 384"/>
                <a:gd name="T4" fmla="*/ 0 w 1248"/>
                <a:gd name="T5" fmla="*/ 0 h 384"/>
                <a:gd name="T6" fmla="*/ 0 w 1248"/>
                <a:gd name="T7" fmla="*/ 0 h 384"/>
                <a:gd name="T8" fmla="*/ 0 w 1248"/>
                <a:gd name="T9" fmla="*/ 0 h 384"/>
                <a:gd name="T10" fmla="*/ 0 w 1248"/>
                <a:gd name="T11" fmla="*/ 0 h 384"/>
                <a:gd name="T12" fmla="*/ 0 w 1248"/>
                <a:gd name="T13" fmla="*/ 0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8" h="384">
                  <a:moveTo>
                    <a:pt x="0" y="192"/>
                  </a:moveTo>
                  <a:lnTo>
                    <a:pt x="288" y="192"/>
                  </a:lnTo>
                  <a:lnTo>
                    <a:pt x="432" y="0"/>
                  </a:lnTo>
                  <a:lnTo>
                    <a:pt x="672" y="384"/>
                  </a:lnTo>
                  <a:lnTo>
                    <a:pt x="912" y="0"/>
                  </a:lnTo>
                  <a:lnTo>
                    <a:pt x="1056" y="240"/>
                  </a:lnTo>
                  <a:lnTo>
                    <a:pt x="1248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3" name="Line 54">
              <a:extLst>
                <a:ext uri="{FF2B5EF4-FFF2-40B4-BE49-F238E27FC236}">
                  <a16:creationId xmlns:a16="http://schemas.microsoft.com/office/drawing/2014/main" id="{46E98C82-A9EC-DA28-93EA-1189647AA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23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4" name="Oval 55">
              <a:extLst>
                <a:ext uri="{FF2B5EF4-FFF2-40B4-BE49-F238E27FC236}">
                  <a16:creationId xmlns:a16="http://schemas.microsoft.com/office/drawing/2014/main" id="{02D3A0E3-28CF-1A35-2B86-59DBBE324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" y="2264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5005" name="Oval 56">
              <a:extLst>
                <a:ext uri="{FF2B5EF4-FFF2-40B4-BE49-F238E27FC236}">
                  <a16:creationId xmlns:a16="http://schemas.microsoft.com/office/drawing/2014/main" id="{E9155E01-8A93-386D-7B38-F07ACE0AE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225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0298" name="Oval 58">
            <a:extLst>
              <a:ext uri="{FF2B5EF4-FFF2-40B4-BE49-F238E27FC236}">
                <a16:creationId xmlns:a16="http://schemas.microsoft.com/office/drawing/2014/main" id="{0E66EB72-1745-97A7-1AF2-DEC87ABDA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75" y="4267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0300" name="Group 60">
            <a:extLst>
              <a:ext uri="{FF2B5EF4-FFF2-40B4-BE49-F238E27FC236}">
                <a16:creationId xmlns:a16="http://schemas.microsoft.com/office/drawing/2014/main" id="{9FBD50DF-76DC-E811-132D-79AD42A9083A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278313"/>
            <a:ext cx="2057400" cy="239712"/>
            <a:chOff x="3278" y="2263"/>
            <a:chExt cx="1296" cy="151"/>
          </a:xfrm>
        </p:grpSpPr>
        <p:sp>
          <p:nvSpPr>
            <p:cNvPr id="124998" name="Oval 61">
              <a:extLst>
                <a:ext uri="{FF2B5EF4-FFF2-40B4-BE49-F238E27FC236}">
                  <a16:creationId xmlns:a16="http://schemas.microsoft.com/office/drawing/2014/main" id="{FAC94BC3-384A-2635-A08F-E91B8B36C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2263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4999" name="Freeform 62">
              <a:extLst>
                <a:ext uri="{FF2B5EF4-FFF2-40B4-BE49-F238E27FC236}">
                  <a16:creationId xmlns:a16="http://schemas.microsoft.com/office/drawing/2014/main" id="{4ABCE528-0F68-25EB-D473-18B81B518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2263"/>
              <a:ext cx="528" cy="144"/>
            </a:xfrm>
            <a:custGeom>
              <a:avLst/>
              <a:gdLst>
                <a:gd name="T0" fmla="*/ 0 w 1248"/>
                <a:gd name="T1" fmla="*/ 0 h 384"/>
                <a:gd name="T2" fmla="*/ 0 w 1248"/>
                <a:gd name="T3" fmla="*/ 0 h 384"/>
                <a:gd name="T4" fmla="*/ 0 w 1248"/>
                <a:gd name="T5" fmla="*/ 0 h 384"/>
                <a:gd name="T6" fmla="*/ 0 w 1248"/>
                <a:gd name="T7" fmla="*/ 0 h 384"/>
                <a:gd name="T8" fmla="*/ 0 w 1248"/>
                <a:gd name="T9" fmla="*/ 0 h 384"/>
                <a:gd name="T10" fmla="*/ 0 w 1248"/>
                <a:gd name="T11" fmla="*/ 0 h 384"/>
                <a:gd name="T12" fmla="*/ 0 w 1248"/>
                <a:gd name="T13" fmla="*/ 0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8" h="384">
                  <a:moveTo>
                    <a:pt x="0" y="192"/>
                  </a:moveTo>
                  <a:lnTo>
                    <a:pt x="288" y="192"/>
                  </a:lnTo>
                  <a:lnTo>
                    <a:pt x="432" y="0"/>
                  </a:lnTo>
                  <a:lnTo>
                    <a:pt x="672" y="384"/>
                  </a:lnTo>
                  <a:lnTo>
                    <a:pt x="912" y="0"/>
                  </a:lnTo>
                  <a:lnTo>
                    <a:pt x="1056" y="240"/>
                  </a:lnTo>
                  <a:lnTo>
                    <a:pt x="1248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0" name="Oval 63">
              <a:extLst>
                <a:ext uri="{FF2B5EF4-FFF2-40B4-BE49-F238E27FC236}">
                  <a16:creationId xmlns:a16="http://schemas.microsoft.com/office/drawing/2014/main" id="{8A596A39-35D3-7626-C327-8FF185CA9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227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5001" name="Line 64">
              <a:extLst>
                <a:ext uri="{FF2B5EF4-FFF2-40B4-BE49-F238E27FC236}">
                  <a16:creationId xmlns:a16="http://schemas.microsoft.com/office/drawing/2014/main" id="{3D49E1E9-C752-B222-B535-9CD11CF76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4" y="23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05" name="Group 65">
            <a:extLst>
              <a:ext uri="{FF2B5EF4-FFF2-40B4-BE49-F238E27FC236}">
                <a16:creationId xmlns:a16="http://schemas.microsoft.com/office/drawing/2014/main" id="{FD198AD3-C8FC-62F2-E79B-25FE9F54593D}"/>
              </a:ext>
            </a:extLst>
          </p:cNvPr>
          <p:cNvGrpSpPr>
            <a:grpSpLocks/>
          </p:cNvGrpSpPr>
          <p:nvPr/>
        </p:nvGrpSpPr>
        <p:grpSpPr bwMode="auto">
          <a:xfrm>
            <a:off x="2254250" y="4746625"/>
            <a:ext cx="5060950" cy="792163"/>
            <a:chOff x="1338" y="2558"/>
            <a:chExt cx="3188" cy="499"/>
          </a:xfrm>
        </p:grpSpPr>
        <p:grpSp>
          <p:nvGrpSpPr>
            <p:cNvPr id="124974" name="Group 66">
              <a:extLst>
                <a:ext uri="{FF2B5EF4-FFF2-40B4-BE49-F238E27FC236}">
                  <a16:creationId xmlns:a16="http://schemas.microsoft.com/office/drawing/2014/main" id="{6CB636C9-E726-0F8D-5A0A-F6ACD4045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" y="2572"/>
              <a:ext cx="288" cy="240"/>
              <a:chOff x="2427" y="2448"/>
              <a:chExt cx="288" cy="240"/>
            </a:xfrm>
          </p:grpSpPr>
          <p:sp>
            <p:nvSpPr>
              <p:cNvPr id="124996" name="Line 67">
                <a:extLst>
                  <a:ext uri="{FF2B5EF4-FFF2-40B4-BE49-F238E27FC236}">
                    <a16:creationId xmlns:a16="http://schemas.microsoft.com/office/drawing/2014/main" id="{DC46D306-0CC0-8190-459C-C8D4209EB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97" name="Line 68">
                <a:extLst>
                  <a:ext uri="{FF2B5EF4-FFF2-40B4-BE49-F238E27FC236}">
                    <a16:creationId xmlns:a16="http://schemas.microsoft.com/office/drawing/2014/main" id="{B502F188-242C-80AF-8E43-28D23B4ED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975" name="Text Box 69">
              <a:extLst>
                <a:ext uri="{FF2B5EF4-FFF2-40B4-BE49-F238E27FC236}">
                  <a16:creationId xmlns:a16="http://schemas.microsoft.com/office/drawing/2014/main" id="{C5FB45D8-7D1C-B293-4A63-D4CDE7627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" y="2812"/>
              <a:ext cx="2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</a:t>
              </a:r>
              <a:endParaRPr lang="en-US" altLang="en-US" sz="1800"/>
            </a:p>
          </p:txBody>
        </p:sp>
        <p:grpSp>
          <p:nvGrpSpPr>
            <p:cNvPr id="124976" name="Group 70">
              <a:extLst>
                <a:ext uri="{FF2B5EF4-FFF2-40B4-BE49-F238E27FC236}">
                  <a16:creationId xmlns:a16="http://schemas.microsoft.com/office/drawing/2014/main" id="{BBDE1A49-0D61-EDA1-68F4-CD2223CFFB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1" y="2572"/>
              <a:ext cx="493" cy="480"/>
              <a:chOff x="3107" y="2448"/>
              <a:chExt cx="493" cy="480"/>
            </a:xfrm>
          </p:grpSpPr>
          <p:grpSp>
            <p:nvGrpSpPr>
              <p:cNvPr id="124992" name="Group 71">
                <a:extLst>
                  <a:ext uri="{FF2B5EF4-FFF2-40B4-BE49-F238E27FC236}">
                    <a16:creationId xmlns:a16="http://schemas.microsoft.com/office/drawing/2014/main" id="{0CA40C40-1EE5-B77A-3B05-4AD1AFE14F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7" y="2448"/>
                <a:ext cx="288" cy="240"/>
                <a:chOff x="2427" y="2448"/>
                <a:chExt cx="288" cy="240"/>
              </a:xfrm>
            </p:grpSpPr>
            <p:sp>
              <p:nvSpPr>
                <p:cNvPr id="124994" name="Line 72">
                  <a:extLst>
                    <a:ext uri="{FF2B5EF4-FFF2-40B4-BE49-F238E27FC236}">
                      <a16:creationId xmlns:a16="http://schemas.microsoft.com/office/drawing/2014/main" id="{B867CB4E-4EC2-213C-FB1A-4DA47CDC47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5" name="Line 73">
                  <a:extLst>
                    <a:ext uri="{FF2B5EF4-FFF2-40B4-BE49-F238E27FC236}">
                      <a16:creationId xmlns:a16="http://schemas.microsoft.com/office/drawing/2014/main" id="{602514B4-5DCC-E11C-C610-0E3BC09A72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4993" name="Text Box 74">
                <a:extLst>
                  <a:ext uri="{FF2B5EF4-FFF2-40B4-BE49-F238E27FC236}">
                    <a16:creationId xmlns:a16="http://schemas.microsoft.com/office/drawing/2014/main" id="{C4DA81E1-60C8-F73A-30A5-51DA082DC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8" y="2697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u</a:t>
                </a:r>
                <a:r>
                  <a:rPr lang="en-US" altLang="en-US" sz="1800" baseline="-25000"/>
                  <a:t>n+1</a:t>
                </a:r>
                <a:endParaRPr lang="en-US" altLang="en-US" sz="1800"/>
              </a:p>
            </p:txBody>
          </p:sp>
        </p:grpSp>
        <p:grpSp>
          <p:nvGrpSpPr>
            <p:cNvPr id="124977" name="Group 75">
              <a:extLst>
                <a:ext uri="{FF2B5EF4-FFF2-40B4-BE49-F238E27FC236}">
                  <a16:creationId xmlns:a16="http://schemas.microsoft.com/office/drawing/2014/main" id="{6DB0C7F1-60E8-BD8D-43F4-19D9BDF5A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6" y="2572"/>
              <a:ext cx="480" cy="485"/>
              <a:chOff x="3792" y="2448"/>
              <a:chExt cx="480" cy="485"/>
            </a:xfrm>
          </p:grpSpPr>
          <p:grpSp>
            <p:nvGrpSpPr>
              <p:cNvPr id="124988" name="Group 76">
                <a:extLst>
                  <a:ext uri="{FF2B5EF4-FFF2-40B4-BE49-F238E27FC236}">
                    <a16:creationId xmlns:a16="http://schemas.microsoft.com/office/drawing/2014/main" id="{D031B13E-19C1-88DF-F3C8-CB8F3E443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2448"/>
                <a:ext cx="288" cy="240"/>
                <a:chOff x="2427" y="2448"/>
                <a:chExt cx="288" cy="240"/>
              </a:xfrm>
            </p:grpSpPr>
            <p:sp>
              <p:nvSpPr>
                <p:cNvPr id="124990" name="Line 77">
                  <a:extLst>
                    <a:ext uri="{FF2B5EF4-FFF2-40B4-BE49-F238E27FC236}">
                      <a16:creationId xmlns:a16="http://schemas.microsoft.com/office/drawing/2014/main" id="{FE981A67-59DB-4664-AB39-04D8F80E1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1" name="Line 78">
                  <a:extLst>
                    <a:ext uri="{FF2B5EF4-FFF2-40B4-BE49-F238E27FC236}">
                      <a16:creationId xmlns:a16="http://schemas.microsoft.com/office/drawing/2014/main" id="{B380659F-0F3D-C920-14C5-035234CA4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4989" name="Text Box 79">
                <a:extLst>
                  <a:ext uri="{FF2B5EF4-FFF2-40B4-BE49-F238E27FC236}">
                    <a16:creationId xmlns:a16="http://schemas.microsoft.com/office/drawing/2014/main" id="{B35425C7-553A-5BE6-9244-48229513A5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0" y="2702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u</a:t>
                </a:r>
                <a:r>
                  <a:rPr lang="en-US" altLang="en-US" sz="1800" baseline="-25000"/>
                  <a:t>n+2</a:t>
                </a:r>
                <a:endParaRPr lang="en-US" altLang="en-US" sz="1800"/>
              </a:p>
            </p:txBody>
          </p:sp>
        </p:grpSp>
        <p:grpSp>
          <p:nvGrpSpPr>
            <p:cNvPr id="124978" name="Group 80">
              <a:extLst>
                <a:ext uri="{FF2B5EF4-FFF2-40B4-BE49-F238E27FC236}">
                  <a16:creationId xmlns:a16="http://schemas.microsoft.com/office/drawing/2014/main" id="{A9A337A8-00A9-B7CA-A889-9E3785C34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572"/>
              <a:ext cx="463" cy="485"/>
              <a:chOff x="1755" y="2448"/>
              <a:chExt cx="463" cy="485"/>
            </a:xfrm>
          </p:grpSpPr>
          <p:grpSp>
            <p:nvGrpSpPr>
              <p:cNvPr id="124984" name="Group 81">
                <a:extLst>
                  <a:ext uri="{FF2B5EF4-FFF2-40B4-BE49-F238E27FC236}">
                    <a16:creationId xmlns:a16="http://schemas.microsoft.com/office/drawing/2014/main" id="{518F435C-9815-35D6-E508-40963877F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5" y="2448"/>
                <a:ext cx="288" cy="240"/>
                <a:chOff x="2427" y="2448"/>
                <a:chExt cx="288" cy="240"/>
              </a:xfrm>
            </p:grpSpPr>
            <p:sp>
              <p:nvSpPr>
                <p:cNvPr id="124986" name="Line 82">
                  <a:extLst>
                    <a:ext uri="{FF2B5EF4-FFF2-40B4-BE49-F238E27FC236}">
                      <a16:creationId xmlns:a16="http://schemas.microsoft.com/office/drawing/2014/main" id="{81C7C493-58A6-49FD-1020-EA56DB459B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7" name="Line 83">
                  <a:extLst>
                    <a:ext uri="{FF2B5EF4-FFF2-40B4-BE49-F238E27FC236}">
                      <a16:creationId xmlns:a16="http://schemas.microsoft.com/office/drawing/2014/main" id="{5870919B-AEAD-38E4-81D0-33440B8791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4985" name="Text Box 84">
                <a:extLst>
                  <a:ext uri="{FF2B5EF4-FFF2-40B4-BE49-F238E27FC236}">
                    <a16:creationId xmlns:a16="http://schemas.microsoft.com/office/drawing/2014/main" id="{B83A7DA2-25F7-64B6-A347-1EF01C879C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702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 u</a:t>
                </a:r>
                <a:r>
                  <a:rPr lang="en-US" altLang="en-US" sz="1800" baseline="-25000"/>
                  <a:t>n-1</a:t>
                </a:r>
                <a:endParaRPr lang="en-US" altLang="en-US" sz="1800"/>
              </a:p>
            </p:txBody>
          </p:sp>
        </p:grpSp>
        <p:grpSp>
          <p:nvGrpSpPr>
            <p:cNvPr id="124979" name="Group 85">
              <a:extLst>
                <a:ext uri="{FF2B5EF4-FFF2-40B4-BE49-F238E27FC236}">
                  <a16:creationId xmlns:a16="http://schemas.microsoft.com/office/drawing/2014/main" id="{F55E6674-EADC-936A-EE66-8A34C25716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" y="2558"/>
              <a:ext cx="462" cy="499"/>
              <a:chOff x="1084" y="2434"/>
              <a:chExt cx="462" cy="499"/>
            </a:xfrm>
          </p:grpSpPr>
          <p:grpSp>
            <p:nvGrpSpPr>
              <p:cNvPr id="124980" name="Group 86">
                <a:extLst>
                  <a:ext uri="{FF2B5EF4-FFF2-40B4-BE49-F238E27FC236}">
                    <a16:creationId xmlns:a16="http://schemas.microsoft.com/office/drawing/2014/main" id="{B7321C63-F0DF-8900-9FDD-4FD48CEB68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4" y="2434"/>
                <a:ext cx="288" cy="240"/>
                <a:chOff x="2427" y="2448"/>
                <a:chExt cx="288" cy="240"/>
              </a:xfrm>
            </p:grpSpPr>
            <p:sp>
              <p:nvSpPr>
                <p:cNvPr id="124982" name="Line 87">
                  <a:extLst>
                    <a:ext uri="{FF2B5EF4-FFF2-40B4-BE49-F238E27FC236}">
                      <a16:creationId xmlns:a16="http://schemas.microsoft.com/office/drawing/2014/main" id="{745997A2-93C3-FC2A-04A7-0D877E7393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3" name="Line 88">
                  <a:extLst>
                    <a:ext uri="{FF2B5EF4-FFF2-40B4-BE49-F238E27FC236}">
                      <a16:creationId xmlns:a16="http://schemas.microsoft.com/office/drawing/2014/main" id="{FF0FDFFF-E12A-F0B4-C8C8-A78A9A9A7C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4981" name="Text Box 89">
                <a:extLst>
                  <a:ext uri="{FF2B5EF4-FFF2-40B4-BE49-F238E27FC236}">
                    <a16:creationId xmlns:a16="http://schemas.microsoft.com/office/drawing/2014/main" id="{DEEB5787-6BB4-2874-2CF0-5ACB022573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702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u</a:t>
                </a:r>
                <a:r>
                  <a:rPr lang="en-US" altLang="en-US" sz="1800" baseline="-25000"/>
                  <a:t>n-2</a:t>
                </a:r>
                <a:endParaRPr lang="en-US" altLang="en-US" sz="1800"/>
              </a:p>
            </p:txBody>
          </p:sp>
        </p:grpSp>
      </p:grpSp>
      <p:sp>
        <p:nvSpPr>
          <p:cNvPr id="10330" name="Rectangle 90">
            <a:extLst>
              <a:ext uri="{FF2B5EF4-FFF2-40B4-BE49-F238E27FC236}">
                <a16:creationId xmlns:a16="http://schemas.microsoft.com/office/drawing/2014/main" id="{BAE8EF26-8E12-04A9-830C-B022A5072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575" y="60960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fixed</a:t>
            </a:r>
          </a:p>
        </p:txBody>
      </p:sp>
      <p:sp>
        <p:nvSpPr>
          <p:cNvPr id="10331" name="Freeform 91">
            <a:extLst>
              <a:ext uri="{FF2B5EF4-FFF2-40B4-BE49-F238E27FC236}">
                <a16:creationId xmlns:a16="http://schemas.microsoft.com/office/drawing/2014/main" id="{5C519513-C578-F709-4348-100867833FA8}"/>
              </a:ext>
            </a:extLst>
          </p:cNvPr>
          <p:cNvSpPr>
            <a:spLocks/>
          </p:cNvSpPr>
          <p:nvPr/>
        </p:nvSpPr>
        <p:spPr bwMode="auto">
          <a:xfrm>
            <a:off x="3302000" y="4271963"/>
            <a:ext cx="14478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" name="Text Box 92">
            <a:extLst>
              <a:ext uri="{FF2B5EF4-FFF2-40B4-BE49-F238E27FC236}">
                <a16:creationId xmlns:a16="http://schemas.microsoft.com/office/drawing/2014/main" id="{D994E03C-0666-F3B6-7C27-479DA8246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00200"/>
            <a:ext cx="4159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10339" name="Group 99">
            <a:extLst>
              <a:ext uri="{FF2B5EF4-FFF2-40B4-BE49-F238E27FC236}">
                <a16:creationId xmlns:a16="http://schemas.microsoft.com/office/drawing/2014/main" id="{1EFB93A8-0EA6-79B0-1DA6-EF9BC068CF39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535113"/>
            <a:ext cx="1143000" cy="506412"/>
            <a:chOff x="1968" y="967"/>
            <a:chExt cx="720" cy="319"/>
          </a:xfrm>
        </p:grpSpPr>
        <p:sp>
          <p:nvSpPr>
            <p:cNvPr id="124970" name="Line 100">
              <a:extLst>
                <a:ext uri="{FF2B5EF4-FFF2-40B4-BE49-F238E27FC236}">
                  <a16:creationId xmlns:a16="http://schemas.microsoft.com/office/drawing/2014/main" id="{9EA58848-9825-2019-8561-4234B5C3C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10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1" name="Line 101">
              <a:extLst>
                <a:ext uri="{FF2B5EF4-FFF2-40B4-BE49-F238E27FC236}">
                  <a16:creationId xmlns:a16="http://schemas.microsoft.com/office/drawing/2014/main" id="{1E2FDEEC-BFDB-97C8-CA4F-66AF2171D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10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2" name="Line 102">
              <a:extLst>
                <a:ext uri="{FF2B5EF4-FFF2-40B4-BE49-F238E27FC236}">
                  <a16:creationId xmlns:a16="http://schemas.microsoft.com/office/drawing/2014/main" id="{8A57DC7C-2530-1FF9-8A9E-E63B52769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152"/>
              <a:ext cx="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3" name="Text Box 103">
              <a:extLst>
                <a:ext uri="{FF2B5EF4-FFF2-40B4-BE49-F238E27FC236}">
                  <a16:creationId xmlns:a16="http://schemas.microsoft.com/office/drawing/2014/main" id="{D317F941-022B-6728-F18D-951CD77F9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96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/>
      <p:bldP spid="10247" grpId="0" animBg="1"/>
      <p:bldP spid="10248" grpId="0"/>
      <p:bldP spid="10249" grpId="0"/>
      <p:bldP spid="10250" grpId="0"/>
      <p:bldP spid="10254" grpId="0" animBg="1"/>
      <p:bldP spid="10255" grpId="0" animBg="1"/>
      <p:bldP spid="10257" grpId="0" animBg="1"/>
      <p:bldP spid="10259" grpId="0" animBg="1"/>
      <p:bldP spid="10261" grpId="0" animBg="1"/>
      <p:bldP spid="10263" grpId="0"/>
      <p:bldP spid="10264" grpId="0"/>
      <p:bldP spid="10265" grpId="0"/>
      <p:bldP spid="10266" grpId="0"/>
      <p:bldP spid="10267" grpId="0"/>
      <p:bldP spid="10271" grpId="0"/>
      <p:bldP spid="10298" grpId="0" animBg="1"/>
      <p:bldP spid="10330" grpId="0" animBg="1"/>
      <p:bldP spid="103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B6E9C46C-8CD0-BA1F-3C18-16DA6957ECE9}"/>
              </a:ext>
            </a:extLst>
          </p:cNvPr>
          <p:cNvSpPr>
            <a:spLocks noChangeArrowheads="1"/>
          </p:cNvSpPr>
          <p:nvPr/>
        </p:nvSpPr>
        <p:spPr bwMode="auto">
          <a:xfrm rot="3309081">
            <a:off x="5934869" y="4864894"/>
            <a:ext cx="600075" cy="2087563"/>
          </a:xfrm>
          <a:prstGeom prst="downArrowCallout">
            <a:avLst>
              <a:gd name="adj1" fmla="val 25000"/>
              <a:gd name="adj2" fmla="val 25000"/>
              <a:gd name="adj3" fmla="val 57981"/>
              <a:gd name="adj4" fmla="val 31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D98D3CF0-3A1E-5E95-8765-1B5788FA616B}"/>
              </a:ext>
            </a:extLst>
          </p:cNvPr>
          <p:cNvSpPr>
            <a:spLocks noChangeArrowheads="1"/>
          </p:cNvSpPr>
          <p:nvPr/>
        </p:nvSpPr>
        <p:spPr bwMode="auto">
          <a:xfrm rot="2486191">
            <a:off x="5321300" y="5095875"/>
            <a:ext cx="609600" cy="1150938"/>
          </a:xfrm>
          <a:prstGeom prst="downArrowCallout">
            <a:avLst>
              <a:gd name="adj1" fmla="val 25000"/>
              <a:gd name="adj2" fmla="val 25000"/>
              <a:gd name="adj3" fmla="val 31467"/>
              <a:gd name="adj4" fmla="val 53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33D5B65C-04CE-68A2-8C8E-DE21428DCF02}"/>
              </a:ext>
            </a:extLst>
          </p:cNvPr>
          <p:cNvSpPr>
            <a:spLocks noChangeArrowheads="1"/>
          </p:cNvSpPr>
          <p:nvPr/>
        </p:nvSpPr>
        <p:spPr bwMode="auto">
          <a:xfrm rot="-2710591">
            <a:off x="3550444" y="5110957"/>
            <a:ext cx="679450" cy="1154112"/>
          </a:xfrm>
          <a:prstGeom prst="downArrowCallout">
            <a:avLst>
              <a:gd name="adj1" fmla="val 25000"/>
              <a:gd name="adj2" fmla="val 25000"/>
              <a:gd name="adj3" fmla="val 28310"/>
              <a:gd name="adj4" fmla="val 457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AutoShape 5">
            <a:extLst>
              <a:ext uri="{FF2B5EF4-FFF2-40B4-BE49-F238E27FC236}">
                <a16:creationId xmlns:a16="http://schemas.microsoft.com/office/drawing/2014/main" id="{234A5B8F-91C7-67CD-3AEA-0C05B06CDABD}"/>
              </a:ext>
            </a:extLst>
          </p:cNvPr>
          <p:cNvSpPr>
            <a:spLocks noChangeArrowheads="1"/>
          </p:cNvSpPr>
          <p:nvPr/>
        </p:nvSpPr>
        <p:spPr bwMode="auto">
          <a:xfrm rot="-3382947">
            <a:off x="2886075" y="4821238"/>
            <a:ext cx="609600" cy="2057400"/>
          </a:xfrm>
          <a:prstGeom prst="downArrowCallout">
            <a:avLst>
              <a:gd name="adj1" fmla="val 25000"/>
              <a:gd name="adj2" fmla="val 25000"/>
              <a:gd name="adj3" fmla="val 56250"/>
              <a:gd name="adj4" fmla="val 31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227FA780-2621-DD9A-821A-13BC2624E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1524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generalization</a:t>
            </a:r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id="{D22496EC-1820-FE74-9712-BF77F4C45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228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01488389-C644-46C8-AB99-AF15E7E4D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1524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Infinite linear chain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EE2AD246-D16E-A110-F814-AB854AD5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41363"/>
            <a:ext cx="702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How to derive the equation of motion in the harmonic approximation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8A7708A7-D2C2-D0A5-0E6A-A62B54BFB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8" y="5334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251" name="Freeform 11">
            <a:extLst>
              <a:ext uri="{FF2B5EF4-FFF2-40B4-BE49-F238E27FC236}">
                <a16:creationId xmlns:a16="http://schemas.microsoft.com/office/drawing/2014/main" id="{DB000BBD-EE14-9083-9B67-5C0924E3CE08}"/>
              </a:ext>
            </a:extLst>
          </p:cNvPr>
          <p:cNvSpPr>
            <a:spLocks/>
          </p:cNvSpPr>
          <p:nvPr/>
        </p:nvSpPr>
        <p:spPr bwMode="auto">
          <a:xfrm>
            <a:off x="22098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>
            <a:extLst>
              <a:ext uri="{FF2B5EF4-FFF2-40B4-BE49-F238E27FC236}">
                <a16:creationId xmlns:a16="http://schemas.microsoft.com/office/drawing/2014/main" id="{898B3083-2BBC-F5FA-E540-5249E88C1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Oval 14">
            <a:extLst>
              <a:ext uri="{FF2B5EF4-FFF2-40B4-BE49-F238E27FC236}">
                <a16:creationId xmlns:a16="http://schemas.microsoft.com/office/drawing/2014/main" id="{206663C4-149F-2563-D0CD-E05E1AF80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494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5" name="Oval 15">
            <a:extLst>
              <a:ext uri="{FF2B5EF4-FFF2-40B4-BE49-F238E27FC236}">
                <a16:creationId xmlns:a16="http://schemas.microsoft.com/office/drawing/2014/main" id="{6AF7F986-FE43-38AC-88AB-2E585C3AA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9367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6" name="Freeform 16">
            <a:extLst>
              <a:ext uri="{FF2B5EF4-FFF2-40B4-BE49-F238E27FC236}">
                <a16:creationId xmlns:a16="http://schemas.microsoft.com/office/drawing/2014/main" id="{4F6A482B-2783-0419-4B2F-D4BAC9F6B0C5}"/>
              </a:ext>
            </a:extLst>
          </p:cNvPr>
          <p:cNvSpPr>
            <a:spLocks/>
          </p:cNvSpPr>
          <p:nvPr/>
        </p:nvSpPr>
        <p:spPr bwMode="auto">
          <a:xfrm>
            <a:off x="32766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Oval 17">
            <a:extLst>
              <a:ext uri="{FF2B5EF4-FFF2-40B4-BE49-F238E27FC236}">
                <a16:creationId xmlns:a16="http://schemas.microsoft.com/office/drawing/2014/main" id="{DC2F4395-48D0-6BD9-DA5B-D6D712C30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367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8" name="Freeform 18">
            <a:extLst>
              <a:ext uri="{FF2B5EF4-FFF2-40B4-BE49-F238E27FC236}">
                <a16:creationId xmlns:a16="http://schemas.microsoft.com/office/drawing/2014/main" id="{DBDD07DB-33DE-5E52-CDA6-C83699475DC8}"/>
              </a:ext>
            </a:extLst>
          </p:cNvPr>
          <p:cNvSpPr>
            <a:spLocks/>
          </p:cNvSpPr>
          <p:nvPr/>
        </p:nvSpPr>
        <p:spPr bwMode="auto">
          <a:xfrm>
            <a:off x="43434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Oval 19">
            <a:extLst>
              <a:ext uri="{FF2B5EF4-FFF2-40B4-BE49-F238E27FC236}">
                <a16:creationId xmlns:a16="http://schemas.microsoft.com/office/drawing/2014/main" id="{1C758724-D7C3-C30A-FDC0-FD639E099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947863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60" name="Freeform 20">
            <a:extLst>
              <a:ext uri="{FF2B5EF4-FFF2-40B4-BE49-F238E27FC236}">
                <a16:creationId xmlns:a16="http://schemas.microsoft.com/office/drawing/2014/main" id="{93FA873A-D374-02D5-1A72-215AD49969D2}"/>
              </a:ext>
            </a:extLst>
          </p:cNvPr>
          <p:cNvSpPr>
            <a:spLocks/>
          </p:cNvSpPr>
          <p:nvPr/>
        </p:nvSpPr>
        <p:spPr bwMode="auto">
          <a:xfrm>
            <a:off x="5410200" y="1947863"/>
            <a:ext cx="8382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Oval 21">
            <a:extLst>
              <a:ext uri="{FF2B5EF4-FFF2-40B4-BE49-F238E27FC236}">
                <a16:creationId xmlns:a16="http://schemas.microsoft.com/office/drawing/2014/main" id="{5BC53B81-8E98-0291-CA57-9DF8F3872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958975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62" name="Line 22">
            <a:extLst>
              <a:ext uri="{FF2B5EF4-FFF2-40B4-BE49-F238E27FC236}">
                <a16:creationId xmlns:a16="http://schemas.microsoft.com/office/drawing/2014/main" id="{19C68403-A59F-B185-0C43-6B9F36FF4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3">
            <a:extLst>
              <a:ext uri="{FF2B5EF4-FFF2-40B4-BE49-F238E27FC236}">
                <a16:creationId xmlns:a16="http://schemas.microsoft.com/office/drawing/2014/main" id="{BF24C63F-3887-BB8F-1434-B2EEAC86D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3716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</a:t>
            </a:r>
          </a:p>
        </p:txBody>
      </p:sp>
      <p:sp>
        <p:nvSpPr>
          <p:cNvPr id="10264" name="Text Box 24">
            <a:extLst>
              <a:ext uri="{FF2B5EF4-FFF2-40B4-BE49-F238E27FC236}">
                <a16:creationId xmlns:a16="http://schemas.microsoft.com/office/drawing/2014/main" id="{25059C98-698B-8EC9-2F96-31F57B3FC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447800"/>
            <a:ext cx="57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n+1</a:t>
            </a:r>
          </a:p>
        </p:txBody>
      </p:sp>
      <p:sp>
        <p:nvSpPr>
          <p:cNvPr id="10265" name="Text Box 25">
            <a:extLst>
              <a:ext uri="{FF2B5EF4-FFF2-40B4-BE49-F238E27FC236}">
                <a16:creationId xmlns:a16="http://schemas.microsoft.com/office/drawing/2014/main" id="{EC5DB657-4C81-DCE6-11CF-15ACB116D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1447800"/>
            <a:ext cx="57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n+2</a:t>
            </a:r>
          </a:p>
        </p:txBody>
      </p:sp>
      <p:sp>
        <p:nvSpPr>
          <p:cNvPr id="10266" name="Text Box 26">
            <a:extLst>
              <a:ext uri="{FF2B5EF4-FFF2-40B4-BE49-F238E27FC236}">
                <a16:creationId xmlns:a16="http://schemas.microsoft.com/office/drawing/2014/main" id="{94CEF7F0-5AD7-8289-67C5-8E0ECC6A1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4478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n-1</a:t>
            </a:r>
          </a:p>
        </p:txBody>
      </p:sp>
      <p:sp>
        <p:nvSpPr>
          <p:cNvPr id="10267" name="Text Box 27">
            <a:extLst>
              <a:ext uri="{FF2B5EF4-FFF2-40B4-BE49-F238E27FC236}">
                <a16:creationId xmlns:a16="http://schemas.microsoft.com/office/drawing/2014/main" id="{1E37B6DF-15B4-78CE-A20A-129226B78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n-2</a:t>
            </a:r>
          </a:p>
        </p:txBody>
      </p:sp>
      <p:grpSp>
        <p:nvGrpSpPr>
          <p:cNvPr id="10268" name="Group 28">
            <a:extLst>
              <a:ext uri="{FF2B5EF4-FFF2-40B4-BE49-F238E27FC236}">
                <a16:creationId xmlns:a16="http://schemas.microsoft.com/office/drawing/2014/main" id="{8382F042-6BF4-C699-0A27-6C8BF02EC6AB}"/>
              </a:ext>
            </a:extLst>
          </p:cNvPr>
          <p:cNvGrpSpPr>
            <a:grpSpLocks/>
          </p:cNvGrpSpPr>
          <p:nvPr/>
        </p:nvGrpSpPr>
        <p:grpSpPr bwMode="auto">
          <a:xfrm>
            <a:off x="4233863" y="2438400"/>
            <a:ext cx="457200" cy="381000"/>
            <a:chOff x="2427" y="2448"/>
            <a:chExt cx="288" cy="240"/>
          </a:xfrm>
        </p:grpSpPr>
        <p:sp>
          <p:nvSpPr>
            <p:cNvPr id="127073" name="Line 29">
              <a:extLst>
                <a:ext uri="{FF2B5EF4-FFF2-40B4-BE49-F238E27FC236}">
                  <a16:creationId xmlns:a16="http://schemas.microsoft.com/office/drawing/2014/main" id="{A9E6324D-5726-E510-5D26-BF0F458DA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74" name="Line 30">
              <a:extLst>
                <a:ext uri="{FF2B5EF4-FFF2-40B4-BE49-F238E27FC236}">
                  <a16:creationId xmlns:a16="http://schemas.microsoft.com/office/drawing/2014/main" id="{4D87589D-DA85-F4F2-5893-5A02CAD0A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25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1" name="Text Box 31">
            <a:extLst>
              <a:ext uri="{FF2B5EF4-FFF2-40B4-BE49-F238E27FC236}">
                <a16:creationId xmlns:a16="http://schemas.microsoft.com/office/drawing/2014/main" id="{89DD019D-36E3-C13F-F952-8EF7BDA0D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281940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</a:t>
            </a:r>
            <a:r>
              <a:rPr lang="en-US" altLang="en-US" sz="1800" baseline="-25000"/>
              <a:t>n</a:t>
            </a:r>
            <a:endParaRPr lang="en-US" altLang="en-US" sz="1800"/>
          </a:p>
        </p:txBody>
      </p:sp>
      <p:grpSp>
        <p:nvGrpSpPr>
          <p:cNvPr id="10272" name="Group 32">
            <a:extLst>
              <a:ext uri="{FF2B5EF4-FFF2-40B4-BE49-F238E27FC236}">
                <a16:creationId xmlns:a16="http://schemas.microsoft.com/office/drawing/2014/main" id="{B22FD252-4BDA-7BF9-47FC-42D8DC3A00EE}"/>
              </a:ext>
            </a:extLst>
          </p:cNvPr>
          <p:cNvGrpSpPr>
            <a:grpSpLocks/>
          </p:cNvGrpSpPr>
          <p:nvPr/>
        </p:nvGrpSpPr>
        <p:grpSpPr bwMode="auto">
          <a:xfrm>
            <a:off x="5313363" y="2438400"/>
            <a:ext cx="782637" cy="762000"/>
            <a:chOff x="3107" y="2448"/>
            <a:chExt cx="493" cy="480"/>
          </a:xfrm>
        </p:grpSpPr>
        <p:grpSp>
          <p:nvGrpSpPr>
            <p:cNvPr id="127069" name="Group 33">
              <a:extLst>
                <a:ext uri="{FF2B5EF4-FFF2-40B4-BE49-F238E27FC236}">
                  <a16:creationId xmlns:a16="http://schemas.microsoft.com/office/drawing/2014/main" id="{275C1ECF-ACB6-94CE-DD92-5B7D15F812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7" y="2448"/>
              <a:ext cx="288" cy="240"/>
              <a:chOff x="2427" y="2448"/>
              <a:chExt cx="288" cy="240"/>
            </a:xfrm>
          </p:grpSpPr>
          <p:sp>
            <p:nvSpPr>
              <p:cNvPr id="127071" name="Line 34">
                <a:extLst>
                  <a:ext uri="{FF2B5EF4-FFF2-40B4-BE49-F238E27FC236}">
                    <a16:creationId xmlns:a16="http://schemas.microsoft.com/office/drawing/2014/main" id="{444113DB-B77C-2DD6-D952-AFD4E5687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72" name="Line 35">
                <a:extLst>
                  <a:ext uri="{FF2B5EF4-FFF2-40B4-BE49-F238E27FC236}">
                    <a16:creationId xmlns:a16="http://schemas.microsoft.com/office/drawing/2014/main" id="{BA1BE7D6-972A-A91B-6C52-2BB6FAC54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070" name="Text Box 36">
              <a:extLst>
                <a:ext uri="{FF2B5EF4-FFF2-40B4-BE49-F238E27FC236}">
                  <a16:creationId xmlns:a16="http://schemas.microsoft.com/office/drawing/2014/main" id="{B4973F7D-C62B-D873-8228-DBE6890E3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2697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n+1</a:t>
              </a:r>
              <a:endParaRPr lang="en-US" altLang="en-US" sz="1800"/>
            </a:p>
          </p:txBody>
        </p:sp>
      </p:grpSp>
      <p:grpSp>
        <p:nvGrpSpPr>
          <p:cNvPr id="10277" name="Group 37">
            <a:extLst>
              <a:ext uri="{FF2B5EF4-FFF2-40B4-BE49-F238E27FC236}">
                <a16:creationId xmlns:a16="http://schemas.microsoft.com/office/drawing/2014/main" id="{D5DC52CD-1F92-DDE1-6399-58AA2153D43B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438400"/>
            <a:ext cx="762000" cy="769938"/>
            <a:chOff x="3792" y="2448"/>
            <a:chExt cx="480" cy="485"/>
          </a:xfrm>
        </p:grpSpPr>
        <p:grpSp>
          <p:nvGrpSpPr>
            <p:cNvPr id="127065" name="Group 38">
              <a:extLst>
                <a:ext uri="{FF2B5EF4-FFF2-40B4-BE49-F238E27FC236}">
                  <a16:creationId xmlns:a16="http://schemas.microsoft.com/office/drawing/2014/main" id="{17562FCE-6AAF-695E-0356-BCA596FB9D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448"/>
              <a:ext cx="288" cy="240"/>
              <a:chOff x="2427" y="2448"/>
              <a:chExt cx="288" cy="240"/>
            </a:xfrm>
          </p:grpSpPr>
          <p:sp>
            <p:nvSpPr>
              <p:cNvPr id="127067" name="Line 39">
                <a:extLst>
                  <a:ext uri="{FF2B5EF4-FFF2-40B4-BE49-F238E27FC236}">
                    <a16:creationId xmlns:a16="http://schemas.microsoft.com/office/drawing/2014/main" id="{25E1AAA0-DA08-428C-0D87-B9AE4D03C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68" name="Line 40">
                <a:extLst>
                  <a:ext uri="{FF2B5EF4-FFF2-40B4-BE49-F238E27FC236}">
                    <a16:creationId xmlns:a16="http://schemas.microsoft.com/office/drawing/2014/main" id="{93256AB6-A930-B05A-2FAB-04B39CA8E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066" name="Text Box 41">
              <a:extLst>
                <a:ext uri="{FF2B5EF4-FFF2-40B4-BE49-F238E27FC236}">
                  <a16:creationId xmlns:a16="http://schemas.microsoft.com/office/drawing/2014/main" id="{8946AB81-E062-5221-54FE-7DFA826F7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0" y="2702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n+2</a:t>
              </a:r>
              <a:endParaRPr lang="en-US" altLang="en-US" sz="1800"/>
            </a:p>
          </p:txBody>
        </p:sp>
      </p:grpSp>
      <p:grpSp>
        <p:nvGrpSpPr>
          <p:cNvPr id="10282" name="Group 42">
            <a:extLst>
              <a:ext uri="{FF2B5EF4-FFF2-40B4-BE49-F238E27FC236}">
                <a16:creationId xmlns:a16="http://schemas.microsoft.com/office/drawing/2014/main" id="{FBAA33C6-3E84-100E-D0C1-7A4CB498E72D}"/>
              </a:ext>
            </a:extLst>
          </p:cNvPr>
          <p:cNvGrpSpPr>
            <a:grpSpLocks/>
          </p:cNvGrpSpPr>
          <p:nvPr/>
        </p:nvGrpSpPr>
        <p:grpSpPr bwMode="auto">
          <a:xfrm>
            <a:off x="3167063" y="2438400"/>
            <a:ext cx="735012" cy="769938"/>
            <a:chOff x="1755" y="2448"/>
            <a:chExt cx="463" cy="485"/>
          </a:xfrm>
        </p:grpSpPr>
        <p:grpSp>
          <p:nvGrpSpPr>
            <p:cNvPr id="127061" name="Group 43">
              <a:extLst>
                <a:ext uri="{FF2B5EF4-FFF2-40B4-BE49-F238E27FC236}">
                  <a16:creationId xmlns:a16="http://schemas.microsoft.com/office/drawing/2014/main" id="{3B08CD62-DE92-0546-6821-D66B5AE59F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5" y="2448"/>
              <a:ext cx="288" cy="240"/>
              <a:chOff x="2427" y="2448"/>
              <a:chExt cx="288" cy="240"/>
            </a:xfrm>
          </p:grpSpPr>
          <p:sp>
            <p:nvSpPr>
              <p:cNvPr id="127063" name="Line 44">
                <a:extLst>
                  <a:ext uri="{FF2B5EF4-FFF2-40B4-BE49-F238E27FC236}">
                    <a16:creationId xmlns:a16="http://schemas.microsoft.com/office/drawing/2014/main" id="{734EDFCA-EFDD-F753-637A-C4CE411A9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64" name="Line 45">
                <a:extLst>
                  <a:ext uri="{FF2B5EF4-FFF2-40B4-BE49-F238E27FC236}">
                    <a16:creationId xmlns:a16="http://schemas.microsoft.com/office/drawing/2014/main" id="{0DE9F10F-A859-C53E-4922-8633C9825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062" name="Text Box 46">
              <a:extLst>
                <a:ext uri="{FF2B5EF4-FFF2-40B4-BE49-F238E27FC236}">
                  <a16:creationId xmlns:a16="http://schemas.microsoft.com/office/drawing/2014/main" id="{64DD073E-95EF-55F5-B834-8F9352C7D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702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 u</a:t>
              </a:r>
              <a:r>
                <a:rPr lang="en-US" altLang="en-US" sz="1800" baseline="-25000"/>
                <a:t>n-1</a:t>
              </a:r>
              <a:endParaRPr lang="en-US" altLang="en-US" sz="1800"/>
            </a:p>
          </p:txBody>
        </p:sp>
      </p:grpSp>
      <p:grpSp>
        <p:nvGrpSpPr>
          <p:cNvPr id="10287" name="Group 47">
            <a:extLst>
              <a:ext uri="{FF2B5EF4-FFF2-40B4-BE49-F238E27FC236}">
                <a16:creationId xmlns:a16="http://schemas.microsoft.com/office/drawing/2014/main" id="{04985F2B-BEB7-35B8-4455-61DC6E130071}"/>
              </a:ext>
            </a:extLst>
          </p:cNvPr>
          <p:cNvGrpSpPr>
            <a:grpSpLocks/>
          </p:cNvGrpSpPr>
          <p:nvPr/>
        </p:nvGrpSpPr>
        <p:grpSpPr bwMode="auto">
          <a:xfrm>
            <a:off x="2101850" y="2416175"/>
            <a:ext cx="733425" cy="792163"/>
            <a:chOff x="1084" y="2434"/>
            <a:chExt cx="462" cy="499"/>
          </a:xfrm>
        </p:grpSpPr>
        <p:grpSp>
          <p:nvGrpSpPr>
            <p:cNvPr id="127057" name="Group 48">
              <a:extLst>
                <a:ext uri="{FF2B5EF4-FFF2-40B4-BE49-F238E27FC236}">
                  <a16:creationId xmlns:a16="http://schemas.microsoft.com/office/drawing/2014/main" id="{2A2E05D3-FE44-ACF4-52A1-ECE089752D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4" y="2434"/>
              <a:ext cx="288" cy="240"/>
              <a:chOff x="2427" y="2448"/>
              <a:chExt cx="288" cy="240"/>
            </a:xfrm>
          </p:grpSpPr>
          <p:sp>
            <p:nvSpPr>
              <p:cNvPr id="127059" name="Line 49">
                <a:extLst>
                  <a:ext uri="{FF2B5EF4-FFF2-40B4-BE49-F238E27FC236}">
                    <a16:creationId xmlns:a16="http://schemas.microsoft.com/office/drawing/2014/main" id="{E86D4007-7C89-BCF5-AB42-733C927CF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60" name="Line 50">
                <a:extLst>
                  <a:ext uri="{FF2B5EF4-FFF2-40B4-BE49-F238E27FC236}">
                    <a16:creationId xmlns:a16="http://schemas.microsoft.com/office/drawing/2014/main" id="{1D555740-ACAB-36F6-C2A8-3017672C2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058" name="Text Box 51">
              <a:extLst>
                <a:ext uri="{FF2B5EF4-FFF2-40B4-BE49-F238E27FC236}">
                  <a16:creationId xmlns:a16="http://schemas.microsoft.com/office/drawing/2014/main" id="{DBB53A8B-840F-CC04-B9A3-E55E7AF27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702"/>
              <a:ext cx="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n-2</a:t>
              </a:r>
              <a:endParaRPr lang="en-US" altLang="en-US" sz="1800"/>
            </a:p>
          </p:txBody>
        </p:sp>
      </p:grpSp>
      <p:grpSp>
        <p:nvGrpSpPr>
          <p:cNvPr id="10305" name="Group 65">
            <a:extLst>
              <a:ext uri="{FF2B5EF4-FFF2-40B4-BE49-F238E27FC236}">
                <a16:creationId xmlns:a16="http://schemas.microsoft.com/office/drawing/2014/main" id="{4784CC54-64F4-A1D4-307C-A9E5ABAFBBA4}"/>
              </a:ext>
            </a:extLst>
          </p:cNvPr>
          <p:cNvGrpSpPr>
            <a:grpSpLocks/>
          </p:cNvGrpSpPr>
          <p:nvPr/>
        </p:nvGrpSpPr>
        <p:grpSpPr bwMode="auto">
          <a:xfrm>
            <a:off x="2254250" y="4746625"/>
            <a:ext cx="5060950" cy="792163"/>
            <a:chOff x="1338" y="2558"/>
            <a:chExt cx="3188" cy="499"/>
          </a:xfrm>
        </p:grpSpPr>
        <p:grpSp>
          <p:nvGrpSpPr>
            <p:cNvPr id="127033" name="Group 66">
              <a:extLst>
                <a:ext uri="{FF2B5EF4-FFF2-40B4-BE49-F238E27FC236}">
                  <a16:creationId xmlns:a16="http://schemas.microsoft.com/office/drawing/2014/main" id="{65E34B50-7FCB-F38A-08F2-32EFA9DEF6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" y="2572"/>
              <a:ext cx="288" cy="240"/>
              <a:chOff x="2427" y="2448"/>
              <a:chExt cx="288" cy="240"/>
            </a:xfrm>
          </p:grpSpPr>
          <p:sp>
            <p:nvSpPr>
              <p:cNvPr id="127055" name="Line 67">
                <a:extLst>
                  <a:ext uri="{FF2B5EF4-FFF2-40B4-BE49-F238E27FC236}">
                    <a16:creationId xmlns:a16="http://schemas.microsoft.com/office/drawing/2014/main" id="{C9E57220-6AFC-0D39-C8E8-568276381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56" name="Line 68">
                <a:extLst>
                  <a:ext uri="{FF2B5EF4-FFF2-40B4-BE49-F238E27FC236}">
                    <a16:creationId xmlns:a16="http://schemas.microsoft.com/office/drawing/2014/main" id="{6C9D1AB3-0384-022D-2801-663869176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034" name="Text Box 69">
              <a:extLst>
                <a:ext uri="{FF2B5EF4-FFF2-40B4-BE49-F238E27FC236}">
                  <a16:creationId xmlns:a16="http://schemas.microsoft.com/office/drawing/2014/main" id="{8927D52F-9EF9-95A1-11A0-9E1DAC155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" y="2812"/>
              <a:ext cx="2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</a:t>
              </a:r>
              <a:r>
                <a:rPr lang="en-US" altLang="en-US" sz="1800" baseline="-25000"/>
                <a:t>n</a:t>
              </a:r>
              <a:endParaRPr lang="en-US" altLang="en-US" sz="1800"/>
            </a:p>
          </p:txBody>
        </p:sp>
        <p:grpSp>
          <p:nvGrpSpPr>
            <p:cNvPr id="127035" name="Group 70">
              <a:extLst>
                <a:ext uri="{FF2B5EF4-FFF2-40B4-BE49-F238E27FC236}">
                  <a16:creationId xmlns:a16="http://schemas.microsoft.com/office/drawing/2014/main" id="{0D9BF410-F47A-115F-0426-2CAD00BE9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1" y="2572"/>
              <a:ext cx="493" cy="480"/>
              <a:chOff x="3107" y="2448"/>
              <a:chExt cx="493" cy="480"/>
            </a:xfrm>
          </p:grpSpPr>
          <p:grpSp>
            <p:nvGrpSpPr>
              <p:cNvPr id="127051" name="Group 71">
                <a:extLst>
                  <a:ext uri="{FF2B5EF4-FFF2-40B4-BE49-F238E27FC236}">
                    <a16:creationId xmlns:a16="http://schemas.microsoft.com/office/drawing/2014/main" id="{FDF884C5-E230-30DF-D84D-02B2A7224E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7" y="2448"/>
                <a:ext cx="288" cy="240"/>
                <a:chOff x="2427" y="2448"/>
                <a:chExt cx="288" cy="240"/>
              </a:xfrm>
            </p:grpSpPr>
            <p:sp>
              <p:nvSpPr>
                <p:cNvPr id="127053" name="Line 72">
                  <a:extLst>
                    <a:ext uri="{FF2B5EF4-FFF2-40B4-BE49-F238E27FC236}">
                      <a16:creationId xmlns:a16="http://schemas.microsoft.com/office/drawing/2014/main" id="{05523ACE-1121-A28E-F3D3-2EB2B2B014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54" name="Line 73">
                  <a:extLst>
                    <a:ext uri="{FF2B5EF4-FFF2-40B4-BE49-F238E27FC236}">
                      <a16:creationId xmlns:a16="http://schemas.microsoft.com/office/drawing/2014/main" id="{95AF21C5-1482-EDF3-1E1F-279BE9240D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7052" name="Text Box 74">
                <a:extLst>
                  <a:ext uri="{FF2B5EF4-FFF2-40B4-BE49-F238E27FC236}">
                    <a16:creationId xmlns:a16="http://schemas.microsoft.com/office/drawing/2014/main" id="{1521D0DB-E8BD-B275-8143-C366196A88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8" y="2697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u</a:t>
                </a:r>
                <a:r>
                  <a:rPr lang="en-US" altLang="en-US" sz="1800" baseline="-25000"/>
                  <a:t>n+1</a:t>
                </a:r>
                <a:endParaRPr lang="en-US" altLang="en-US" sz="1800"/>
              </a:p>
            </p:txBody>
          </p:sp>
        </p:grpSp>
        <p:grpSp>
          <p:nvGrpSpPr>
            <p:cNvPr id="127036" name="Group 75">
              <a:extLst>
                <a:ext uri="{FF2B5EF4-FFF2-40B4-BE49-F238E27FC236}">
                  <a16:creationId xmlns:a16="http://schemas.microsoft.com/office/drawing/2014/main" id="{0AC91987-493A-C3B5-A43A-D77FCB394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6" y="2572"/>
              <a:ext cx="480" cy="485"/>
              <a:chOff x="3792" y="2448"/>
              <a:chExt cx="480" cy="485"/>
            </a:xfrm>
          </p:grpSpPr>
          <p:grpSp>
            <p:nvGrpSpPr>
              <p:cNvPr id="127047" name="Group 76">
                <a:extLst>
                  <a:ext uri="{FF2B5EF4-FFF2-40B4-BE49-F238E27FC236}">
                    <a16:creationId xmlns:a16="http://schemas.microsoft.com/office/drawing/2014/main" id="{F0B9EDAF-2AA9-DED2-EC58-D8E0CE9FB3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2448"/>
                <a:ext cx="288" cy="240"/>
                <a:chOff x="2427" y="2448"/>
                <a:chExt cx="288" cy="240"/>
              </a:xfrm>
            </p:grpSpPr>
            <p:sp>
              <p:nvSpPr>
                <p:cNvPr id="127049" name="Line 77">
                  <a:extLst>
                    <a:ext uri="{FF2B5EF4-FFF2-40B4-BE49-F238E27FC236}">
                      <a16:creationId xmlns:a16="http://schemas.microsoft.com/office/drawing/2014/main" id="{F99C01CB-B67C-21A6-120B-97BEA0F015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50" name="Line 78">
                  <a:extLst>
                    <a:ext uri="{FF2B5EF4-FFF2-40B4-BE49-F238E27FC236}">
                      <a16:creationId xmlns:a16="http://schemas.microsoft.com/office/drawing/2014/main" id="{D3CF9CDB-F353-2C5E-85F6-DAB7AD280B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7048" name="Text Box 79">
                <a:extLst>
                  <a:ext uri="{FF2B5EF4-FFF2-40B4-BE49-F238E27FC236}">
                    <a16:creationId xmlns:a16="http://schemas.microsoft.com/office/drawing/2014/main" id="{C2DCD77E-958F-82A1-2A7B-81235B8DA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0" y="2702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u</a:t>
                </a:r>
                <a:r>
                  <a:rPr lang="en-US" altLang="en-US" sz="1800" baseline="-25000"/>
                  <a:t>n+2</a:t>
                </a:r>
                <a:endParaRPr lang="en-US" altLang="en-US" sz="1800"/>
              </a:p>
            </p:txBody>
          </p:sp>
        </p:grpSp>
        <p:grpSp>
          <p:nvGrpSpPr>
            <p:cNvPr id="127037" name="Group 80">
              <a:extLst>
                <a:ext uri="{FF2B5EF4-FFF2-40B4-BE49-F238E27FC236}">
                  <a16:creationId xmlns:a16="http://schemas.microsoft.com/office/drawing/2014/main" id="{08817921-0DB6-00E4-8A54-FAF9C3DB9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572"/>
              <a:ext cx="463" cy="485"/>
              <a:chOff x="1755" y="2448"/>
              <a:chExt cx="463" cy="485"/>
            </a:xfrm>
          </p:grpSpPr>
          <p:grpSp>
            <p:nvGrpSpPr>
              <p:cNvPr id="127043" name="Group 81">
                <a:extLst>
                  <a:ext uri="{FF2B5EF4-FFF2-40B4-BE49-F238E27FC236}">
                    <a16:creationId xmlns:a16="http://schemas.microsoft.com/office/drawing/2014/main" id="{85CDEA67-480D-0E03-E741-E9D0B40EC0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5" y="2448"/>
                <a:ext cx="288" cy="240"/>
                <a:chOff x="2427" y="2448"/>
                <a:chExt cx="288" cy="240"/>
              </a:xfrm>
            </p:grpSpPr>
            <p:sp>
              <p:nvSpPr>
                <p:cNvPr id="127045" name="Line 82">
                  <a:extLst>
                    <a:ext uri="{FF2B5EF4-FFF2-40B4-BE49-F238E27FC236}">
                      <a16:creationId xmlns:a16="http://schemas.microsoft.com/office/drawing/2014/main" id="{8E1F6CB4-06EC-82DC-7035-07B5AE7744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46" name="Line 83">
                  <a:extLst>
                    <a:ext uri="{FF2B5EF4-FFF2-40B4-BE49-F238E27FC236}">
                      <a16:creationId xmlns:a16="http://schemas.microsoft.com/office/drawing/2014/main" id="{F9C06D4C-2F2B-AC05-8AAB-9760C14D07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7044" name="Text Box 84">
                <a:extLst>
                  <a:ext uri="{FF2B5EF4-FFF2-40B4-BE49-F238E27FC236}">
                    <a16:creationId xmlns:a16="http://schemas.microsoft.com/office/drawing/2014/main" id="{BDBDFF71-94A9-3092-00D3-71172F6BA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702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 u</a:t>
                </a:r>
                <a:r>
                  <a:rPr lang="en-US" altLang="en-US" sz="1800" baseline="-25000"/>
                  <a:t>n-1</a:t>
                </a:r>
                <a:endParaRPr lang="en-US" altLang="en-US" sz="1800"/>
              </a:p>
            </p:txBody>
          </p:sp>
        </p:grpSp>
        <p:grpSp>
          <p:nvGrpSpPr>
            <p:cNvPr id="127038" name="Group 85">
              <a:extLst>
                <a:ext uri="{FF2B5EF4-FFF2-40B4-BE49-F238E27FC236}">
                  <a16:creationId xmlns:a16="http://schemas.microsoft.com/office/drawing/2014/main" id="{EFA80368-7686-52FE-69A5-92E1F2249E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" y="2558"/>
              <a:ext cx="462" cy="499"/>
              <a:chOff x="1084" y="2434"/>
              <a:chExt cx="462" cy="499"/>
            </a:xfrm>
          </p:grpSpPr>
          <p:grpSp>
            <p:nvGrpSpPr>
              <p:cNvPr id="127039" name="Group 86">
                <a:extLst>
                  <a:ext uri="{FF2B5EF4-FFF2-40B4-BE49-F238E27FC236}">
                    <a16:creationId xmlns:a16="http://schemas.microsoft.com/office/drawing/2014/main" id="{E5554CF9-F346-2C0D-528B-E18CD3FA7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4" y="2434"/>
                <a:ext cx="288" cy="240"/>
                <a:chOff x="2427" y="2448"/>
                <a:chExt cx="288" cy="240"/>
              </a:xfrm>
            </p:grpSpPr>
            <p:sp>
              <p:nvSpPr>
                <p:cNvPr id="127041" name="Line 87">
                  <a:extLst>
                    <a:ext uri="{FF2B5EF4-FFF2-40B4-BE49-F238E27FC236}">
                      <a16:creationId xmlns:a16="http://schemas.microsoft.com/office/drawing/2014/main" id="{4F17EE7A-1DFD-DD4C-8E19-A6988AC65B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42" name="Line 88">
                  <a:extLst>
                    <a:ext uri="{FF2B5EF4-FFF2-40B4-BE49-F238E27FC236}">
                      <a16:creationId xmlns:a16="http://schemas.microsoft.com/office/drawing/2014/main" id="{9CDDDBE7-75E1-E8E9-CEB5-B79502496D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7040" name="Text Box 89">
                <a:extLst>
                  <a:ext uri="{FF2B5EF4-FFF2-40B4-BE49-F238E27FC236}">
                    <a16:creationId xmlns:a16="http://schemas.microsoft.com/office/drawing/2014/main" id="{BA50FDEC-B288-09B0-D810-D257C42A26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702"/>
                <a:ext cx="4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u</a:t>
                </a:r>
                <a:r>
                  <a:rPr lang="en-US" altLang="en-US" sz="1800" baseline="-25000"/>
                  <a:t>n-2</a:t>
                </a:r>
                <a:endParaRPr lang="en-US" altLang="en-US" sz="1800"/>
              </a:p>
            </p:txBody>
          </p:sp>
        </p:grpSp>
      </p:grpSp>
      <p:sp>
        <p:nvSpPr>
          <p:cNvPr id="10330" name="Rectangle 90">
            <a:extLst>
              <a:ext uri="{FF2B5EF4-FFF2-40B4-BE49-F238E27FC236}">
                <a16:creationId xmlns:a16="http://schemas.microsoft.com/office/drawing/2014/main" id="{28E5B616-5303-CCBD-7FBB-0CE01C616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575" y="60960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fixed</a:t>
            </a:r>
          </a:p>
        </p:txBody>
      </p:sp>
      <p:sp>
        <p:nvSpPr>
          <p:cNvPr id="10332" name="Text Box 92">
            <a:extLst>
              <a:ext uri="{FF2B5EF4-FFF2-40B4-BE49-F238E27FC236}">
                <a16:creationId xmlns:a16="http://schemas.microsoft.com/office/drawing/2014/main" id="{ACCD866C-21B6-66E6-720B-555828A23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00200"/>
            <a:ext cx="4159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10333" name="Group 93">
            <a:extLst>
              <a:ext uri="{FF2B5EF4-FFF2-40B4-BE49-F238E27FC236}">
                <a16:creationId xmlns:a16="http://schemas.microsoft.com/office/drawing/2014/main" id="{75BF4416-ADE1-0038-E531-2E70680561EC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3878263"/>
            <a:ext cx="2654300" cy="352425"/>
            <a:chOff x="2544" y="2443"/>
            <a:chExt cx="1672" cy="222"/>
          </a:xfrm>
        </p:grpSpPr>
        <p:sp>
          <p:nvSpPr>
            <p:cNvPr id="127031" name="Line 94">
              <a:extLst>
                <a:ext uri="{FF2B5EF4-FFF2-40B4-BE49-F238E27FC236}">
                  <a16:creationId xmlns:a16="http://schemas.microsoft.com/office/drawing/2014/main" id="{E71BFCBF-DCDE-CED3-5A38-B3F57432E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2544"/>
              <a:ext cx="52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7032" name="Object 95">
              <a:extLst>
                <a:ext uri="{FF2B5EF4-FFF2-40B4-BE49-F238E27FC236}">
                  <a16:creationId xmlns:a16="http://schemas.microsoft.com/office/drawing/2014/main" id="{2D971E7A-8890-6D1B-7577-0CAB9D7002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65" y="2443"/>
            <a:ext cx="1051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43000" imgH="241300" progId="Equation.3">
                    <p:embed/>
                  </p:oleObj>
                </mc:Choice>
                <mc:Fallback>
                  <p:oleObj name="Equation" r:id="rId3" imgW="1143000" imgH="241300" progId="Equation.3">
                    <p:embed/>
                    <p:pic>
                      <p:nvPicPr>
                        <p:cNvPr id="127032" name="Object 95">
                          <a:extLst>
                            <a:ext uri="{FF2B5EF4-FFF2-40B4-BE49-F238E27FC236}">
                              <a16:creationId xmlns:a16="http://schemas.microsoft.com/office/drawing/2014/main" id="{2D971E7A-8890-6D1B-7577-0CAB9D7002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5" y="2443"/>
                          <a:ext cx="1051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39" name="Group 99">
            <a:extLst>
              <a:ext uri="{FF2B5EF4-FFF2-40B4-BE49-F238E27FC236}">
                <a16:creationId xmlns:a16="http://schemas.microsoft.com/office/drawing/2014/main" id="{3FC39CC4-CEB8-B87D-08EF-E9838DC1E930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535113"/>
            <a:ext cx="1143000" cy="506412"/>
            <a:chOff x="1968" y="967"/>
            <a:chExt cx="720" cy="319"/>
          </a:xfrm>
        </p:grpSpPr>
        <p:sp>
          <p:nvSpPr>
            <p:cNvPr id="127027" name="Line 100">
              <a:extLst>
                <a:ext uri="{FF2B5EF4-FFF2-40B4-BE49-F238E27FC236}">
                  <a16:creationId xmlns:a16="http://schemas.microsoft.com/office/drawing/2014/main" id="{34DB1907-8831-1106-D7D0-58E53CC87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10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28" name="Line 101">
              <a:extLst>
                <a:ext uri="{FF2B5EF4-FFF2-40B4-BE49-F238E27FC236}">
                  <a16:creationId xmlns:a16="http://schemas.microsoft.com/office/drawing/2014/main" id="{DCAE461F-C36D-FB1A-7FA9-997743570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10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29" name="Line 102">
              <a:extLst>
                <a:ext uri="{FF2B5EF4-FFF2-40B4-BE49-F238E27FC236}">
                  <a16:creationId xmlns:a16="http://schemas.microsoft.com/office/drawing/2014/main" id="{DD99FB8F-8273-2482-80BA-41C99E7CD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152"/>
              <a:ext cx="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30" name="Text Box 103">
              <a:extLst>
                <a:ext uri="{FF2B5EF4-FFF2-40B4-BE49-F238E27FC236}">
                  <a16:creationId xmlns:a16="http://schemas.microsoft.com/office/drawing/2014/main" id="{D480304B-62E0-8EC7-578D-F3E552E3B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96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</p:grpSp>
      <p:sp>
        <p:nvSpPr>
          <p:cNvPr id="104" name="Freeform 12">
            <a:extLst>
              <a:ext uri="{FF2B5EF4-FFF2-40B4-BE49-F238E27FC236}">
                <a16:creationId xmlns:a16="http://schemas.microsoft.com/office/drawing/2014/main" id="{F508B645-B6C3-A638-1E1C-07C2245E24AA}"/>
              </a:ext>
            </a:extLst>
          </p:cNvPr>
          <p:cNvSpPr>
            <a:spLocks/>
          </p:cNvSpPr>
          <p:nvPr/>
        </p:nvSpPr>
        <p:spPr bwMode="auto">
          <a:xfrm>
            <a:off x="4778375" y="4267200"/>
            <a:ext cx="5334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" name="Group 52">
            <a:extLst>
              <a:ext uri="{FF2B5EF4-FFF2-40B4-BE49-F238E27FC236}">
                <a16:creationId xmlns:a16="http://schemas.microsoft.com/office/drawing/2014/main" id="{41CAD356-AC89-1539-4D87-ACD8D5E268B4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267200"/>
            <a:ext cx="2057400" cy="241300"/>
            <a:chOff x="782" y="2256"/>
            <a:chExt cx="1296" cy="152"/>
          </a:xfrm>
        </p:grpSpPr>
        <p:sp>
          <p:nvSpPr>
            <p:cNvPr id="127023" name="Freeform 53">
              <a:extLst>
                <a:ext uri="{FF2B5EF4-FFF2-40B4-BE49-F238E27FC236}">
                  <a16:creationId xmlns:a16="http://schemas.microsoft.com/office/drawing/2014/main" id="{20F73298-4EB4-BF02-2B55-317ECD179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263"/>
              <a:ext cx="528" cy="144"/>
            </a:xfrm>
            <a:custGeom>
              <a:avLst/>
              <a:gdLst>
                <a:gd name="T0" fmla="*/ 0 w 1248"/>
                <a:gd name="T1" fmla="*/ 0 h 384"/>
                <a:gd name="T2" fmla="*/ 0 w 1248"/>
                <a:gd name="T3" fmla="*/ 0 h 384"/>
                <a:gd name="T4" fmla="*/ 0 w 1248"/>
                <a:gd name="T5" fmla="*/ 0 h 384"/>
                <a:gd name="T6" fmla="*/ 0 w 1248"/>
                <a:gd name="T7" fmla="*/ 0 h 384"/>
                <a:gd name="T8" fmla="*/ 0 w 1248"/>
                <a:gd name="T9" fmla="*/ 0 h 384"/>
                <a:gd name="T10" fmla="*/ 0 w 1248"/>
                <a:gd name="T11" fmla="*/ 0 h 384"/>
                <a:gd name="T12" fmla="*/ 0 w 1248"/>
                <a:gd name="T13" fmla="*/ 0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8" h="384">
                  <a:moveTo>
                    <a:pt x="0" y="192"/>
                  </a:moveTo>
                  <a:lnTo>
                    <a:pt x="288" y="192"/>
                  </a:lnTo>
                  <a:lnTo>
                    <a:pt x="432" y="0"/>
                  </a:lnTo>
                  <a:lnTo>
                    <a:pt x="672" y="384"/>
                  </a:lnTo>
                  <a:lnTo>
                    <a:pt x="912" y="0"/>
                  </a:lnTo>
                  <a:lnTo>
                    <a:pt x="1056" y="240"/>
                  </a:lnTo>
                  <a:lnTo>
                    <a:pt x="1248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24" name="Line 54">
              <a:extLst>
                <a:ext uri="{FF2B5EF4-FFF2-40B4-BE49-F238E27FC236}">
                  <a16:creationId xmlns:a16="http://schemas.microsoft.com/office/drawing/2014/main" id="{0B8C66B3-A9A1-1473-9350-8DEC9B4B7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23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25" name="Oval 55">
              <a:extLst>
                <a:ext uri="{FF2B5EF4-FFF2-40B4-BE49-F238E27FC236}">
                  <a16:creationId xmlns:a16="http://schemas.microsoft.com/office/drawing/2014/main" id="{99D0107E-9CC0-D94D-7367-C6314438F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" y="2264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7026" name="Oval 56">
              <a:extLst>
                <a:ext uri="{FF2B5EF4-FFF2-40B4-BE49-F238E27FC236}">
                  <a16:creationId xmlns:a16="http://schemas.microsoft.com/office/drawing/2014/main" id="{266F8145-A879-E319-C2EA-164EDD9C9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225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10" name="Oval 58">
            <a:extLst>
              <a:ext uri="{FF2B5EF4-FFF2-40B4-BE49-F238E27FC236}">
                <a16:creationId xmlns:a16="http://schemas.microsoft.com/office/drawing/2014/main" id="{74E4F95E-A6EC-12AC-C31A-D82314F39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75" y="4267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11" name="Group 60">
            <a:extLst>
              <a:ext uri="{FF2B5EF4-FFF2-40B4-BE49-F238E27FC236}">
                <a16:creationId xmlns:a16="http://schemas.microsoft.com/office/drawing/2014/main" id="{CA3AB4BC-D905-3071-7F7F-EF1AE2CC2C53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278313"/>
            <a:ext cx="2057400" cy="239712"/>
            <a:chOff x="3278" y="2263"/>
            <a:chExt cx="1296" cy="151"/>
          </a:xfrm>
        </p:grpSpPr>
        <p:sp>
          <p:nvSpPr>
            <p:cNvPr id="127019" name="Oval 61">
              <a:extLst>
                <a:ext uri="{FF2B5EF4-FFF2-40B4-BE49-F238E27FC236}">
                  <a16:creationId xmlns:a16="http://schemas.microsoft.com/office/drawing/2014/main" id="{13D56C74-F72D-983F-0978-72FF53DD9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2263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7020" name="Freeform 62">
              <a:extLst>
                <a:ext uri="{FF2B5EF4-FFF2-40B4-BE49-F238E27FC236}">
                  <a16:creationId xmlns:a16="http://schemas.microsoft.com/office/drawing/2014/main" id="{A419EEE4-05D1-1722-05A0-4A95278B3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2263"/>
              <a:ext cx="528" cy="144"/>
            </a:xfrm>
            <a:custGeom>
              <a:avLst/>
              <a:gdLst>
                <a:gd name="T0" fmla="*/ 0 w 1248"/>
                <a:gd name="T1" fmla="*/ 0 h 384"/>
                <a:gd name="T2" fmla="*/ 0 w 1248"/>
                <a:gd name="T3" fmla="*/ 0 h 384"/>
                <a:gd name="T4" fmla="*/ 0 w 1248"/>
                <a:gd name="T5" fmla="*/ 0 h 384"/>
                <a:gd name="T6" fmla="*/ 0 w 1248"/>
                <a:gd name="T7" fmla="*/ 0 h 384"/>
                <a:gd name="T8" fmla="*/ 0 w 1248"/>
                <a:gd name="T9" fmla="*/ 0 h 384"/>
                <a:gd name="T10" fmla="*/ 0 w 1248"/>
                <a:gd name="T11" fmla="*/ 0 h 384"/>
                <a:gd name="T12" fmla="*/ 0 w 1248"/>
                <a:gd name="T13" fmla="*/ 0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8" h="384">
                  <a:moveTo>
                    <a:pt x="0" y="192"/>
                  </a:moveTo>
                  <a:lnTo>
                    <a:pt x="288" y="192"/>
                  </a:lnTo>
                  <a:lnTo>
                    <a:pt x="432" y="0"/>
                  </a:lnTo>
                  <a:lnTo>
                    <a:pt x="672" y="384"/>
                  </a:lnTo>
                  <a:lnTo>
                    <a:pt x="912" y="0"/>
                  </a:lnTo>
                  <a:lnTo>
                    <a:pt x="1056" y="240"/>
                  </a:lnTo>
                  <a:lnTo>
                    <a:pt x="1248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21" name="Oval 63">
              <a:extLst>
                <a:ext uri="{FF2B5EF4-FFF2-40B4-BE49-F238E27FC236}">
                  <a16:creationId xmlns:a16="http://schemas.microsoft.com/office/drawing/2014/main" id="{902BAE08-491B-1828-56C8-9E21FF0CE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227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7022" name="Line 64">
              <a:extLst>
                <a:ext uri="{FF2B5EF4-FFF2-40B4-BE49-F238E27FC236}">
                  <a16:creationId xmlns:a16="http://schemas.microsoft.com/office/drawing/2014/main" id="{93DEAA30-4272-174C-18A7-0E37DA383C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4" y="23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" name="Freeform 91">
            <a:extLst>
              <a:ext uri="{FF2B5EF4-FFF2-40B4-BE49-F238E27FC236}">
                <a16:creationId xmlns:a16="http://schemas.microsoft.com/office/drawing/2014/main" id="{A432708C-6FD5-2226-6A4C-00A2DEA38C81}"/>
              </a:ext>
            </a:extLst>
          </p:cNvPr>
          <p:cNvSpPr>
            <a:spLocks/>
          </p:cNvSpPr>
          <p:nvPr/>
        </p:nvSpPr>
        <p:spPr bwMode="auto">
          <a:xfrm>
            <a:off x="3302000" y="4271963"/>
            <a:ext cx="1447800" cy="228600"/>
          </a:xfrm>
          <a:custGeom>
            <a:avLst/>
            <a:gdLst>
              <a:gd name="T0" fmla="*/ 0 w 1248"/>
              <a:gd name="T1" fmla="*/ 2147483646 h 384"/>
              <a:gd name="T2" fmla="*/ 2147483646 w 1248"/>
              <a:gd name="T3" fmla="*/ 2147483646 h 384"/>
              <a:gd name="T4" fmla="*/ 2147483646 w 1248"/>
              <a:gd name="T5" fmla="*/ 0 h 384"/>
              <a:gd name="T6" fmla="*/ 2147483646 w 1248"/>
              <a:gd name="T7" fmla="*/ 2147483646 h 384"/>
              <a:gd name="T8" fmla="*/ 2147483646 w 1248"/>
              <a:gd name="T9" fmla="*/ 0 h 384"/>
              <a:gd name="T10" fmla="*/ 2147483646 w 1248"/>
              <a:gd name="T11" fmla="*/ 2147483646 h 384"/>
              <a:gd name="T12" fmla="*/ 2147483646 w 1248"/>
              <a:gd name="T13" fmla="*/ 2147483646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/>
      <p:bldP spid="10247" grpId="0" animBg="1"/>
      <p:bldP spid="10248" grpId="0"/>
      <p:bldP spid="10249" grpId="0"/>
      <p:bldP spid="10250" grpId="0"/>
      <p:bldP spid="10254" grpId="0" animBg="1"/>
      <p:bldP spid="10255" grpId="0" animBg="1"/>
      <p:bldP spid="10257" grpId="0" animBg="1"/>
      <p:bldP spid="10259" grpId="0" animBg="1"/>
      <p:bldP spid="10261" grpId="0" animBg="1"/>
      <p:bldP spid="10263" grpId="0"/>
      <p:bldP spid="10264" grpId="0"/>
      <p:bldP spid="10265" grpId="0"/>
      <p:bldP spid="10266" grpId="0"/>
      <p:bldP spid="10267" grpId="0"/>
      <p:bldP spid="10271" grpId="0"/>
      <p:bldP spid="10330" grpId="0" animBg="1"/>
      <p:bldP spid="10332" grpId="0"/>
      <p:bldP spid="1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16436</TotalTime>
  <Words>1353</Words>
  <Application>Microsoft Office PowerPoint</Application>
  <PresentationFormat>On-screen Show (4:3)</PresentationFormat>
  <Paragraphs>306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Balloon</vt:lpstr>
      <vt:lpstr>Calibri</vt:lpstr>
      <vt:lpstr>Times New Roman</vt:lpstr>
      <vt:lpstr>Verdana</vt:lpstr>
      <vt:lpstr>Wingdings</vt:lpstr>
      <vt:lpstr>Office Theme</vt:lpstr>
      <vt:lpstr>Photo Editor Photo</vt:lpstr>
      <vt:lpstr>Equation</vt:lpstr>
      <vt:lpstr> Lattice Dynamics Plays an important role for anything not at low temperature – like most things on Earth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going on at the edge of the Brillouin zone?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 of Atoms in Crystals</dc:title>
  <dc:creator>David Lederman</dc:creator>
  <cp:lastModifiedBy>Mikel Holcomb</cp:lastModifiedBy>
  <cp:revision>251</cp:revision>
  <dcterms:created xsi:type="dcterms:W3CDTF">2010-09-23T09:22:46Z</dcterms:created>
  <dcterms:modified xsi:type="dcterms:W3CDTF">2022-10-03T16:14:30Z</dcterms:modified>
</cp:coreProperties>
</file>